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6" r:id="rId4"/>
    <p:sldId id="258" r:id="rId5"/>
    <p:sldId id="259" r:id="rId6"/>
    <p:sldId id="260" r:id="rId7"/>
    <p:sldId id="261" r:id="rId8"/>
    <p:sldId id="264" r:id="rId9"/>
    <p:sldId id="266"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E9FF-60A3-41BC-9F25-B7264367BA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4B65D5-BA15-46BE-B236-F662BE0BD2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539578-642E-4BF7-905D-7AAA513CD822}"/>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5" name="Footer Placeholder 4">
            <a:extLst>
              <a:ext uri="{FF2B5EF4-FFF2-40B4-BE49-F238E27FC236}">
                <a16:creationId xmlns:a16="http://schemas.microsoft.com/office/drawing/2014/main" id="{5401F5AE-CCAD-4163-A5F3-DA61B7DD49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F85863-702E-4487-8320-8DD26CE6E2E0}"/>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465172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0CC9E-E819-466A-992A-53E0792EC7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3B786-4072-44AD-9CB9-BB3A7D4DB9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98A381-D3FF-4E34-ACE0-A8C8F61D3D2B}"/>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5" name="Footer Placeholder 4">
            <a:extLst>
              <a:ext uri="{FF2B5EF4-FFF2-40B4-BE49-F238E27FC236}">
                <a16:creationId xmlns:a16="http://schemas.microsoft.com/office/drawing/2014/main" id="{7BDA3C43-C525-411A-8EE5-A50D243DB1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C529B8-B9CF-4BDE-9DF2-CC2F423B10AA}"/>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44807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B0DA7-780C-4F93-8B6B-B35006EE6B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B7F15-304F-4EDF-9928-38D26E49D6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1C639-5E48-43B3-9011-59F112621353}"/>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5" name="Footer Placeholder 4">
            <a:extLst>
              <a:ext uri="{FF2B5EF4-FFF2-40B4-BE49-F238E27FC236}">
                <a16:creationId xmlns:a16="http://schemas.microsoft.com/office/drawing/2014/main" id="{A2132EE0-B18E-4FFE-9B05-2AA7A8462B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9519FBF-3F87-4421-A38A-4A7406603A19}"/>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4209419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496A-ABC1-46D1-84D8-995F5C945B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613FEC-4B02-4A53-AD81-DBA93D77BB0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1A2ABB-FBC2-4B53-AB0A-FA58903C76D4}"/>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5" name="Footer Placeholder 4">
            <a:extLst>
              <a:ext uri="{FF2B5EF4-FFF2-40B4-BE49-F238E27FC236}">
                <a16:creationId xmlns:a16="http://schemas.microsoft.com/office/drawing/2014/main" id="{A3E48FEE-A6BD-4267-A5D9-E376A0F573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B557CD-88CF-4B87-AE0C-8AEF79F378D9}"/>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960754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FA3E1-95DA-436C-88BB-36E3538A41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C924E5-D0C9-4468-BF7F-6A06AD8CCA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88AD26-FB79-4A95-AD80-42E1A915BD05}"/>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5" name="Footer Placeholder 4">
            <a:extLst>
              <a:ext uri="{FF2B5EF4-FFF2-40B4-BE49-F238E27FC236}">
                <a16:creationId xmlns:a16="http://schemas.microsoft.com/office/drawing/2014/main" id="{C77E65CA-AF65-4373-8909-84E9D6CCA7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F80937-EFFB-4560-9CB6-4C0E52078CBD}"/>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344753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155A0-4E44-4258-AC2F-887DDBE7B4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888B5C-D65E-4B59-B6AC-45B67C09E3A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16B0F2-A004-425E-8B94-3F06B1F634F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B06B73-414C-4B43-BCEF-A7C4122F5B8D}"/>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6" name="Footer Placeholder 5">
            <a:extLst>
              <a:ext uri="{FF2B5EF4-FFF2-40B4-BE49-F238E27FC236}">
                <a16:creationId xmlns:a16="http://schemas.microsoft.com/office/drawing/2014/main" id="{348E7705-0DF2-45D0-A1EF-2FB3AF8871B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C929C4-D0DB-4135-B0CF-B898C26025AA}"/>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280011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AD941-11E0-472B-BAFB-D3BD89BB7E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E3F871-5B16-45F6-A4BC-2B129899E2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0A4066-29E2-4229-8F50-8723E6BF0F9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B7F862-6F54-4B5E-81DA-62048609F1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FD3778-AB71-4BCA-8917-A9886F3EEB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B28C69-62D3-4075-8B01-574794A5522C}"/>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8" name="Footer Placeholder 7">
            <a:extLst>
              <a:ext uri="{FF2B5EF4-FFF2-40B4-BE49-F238E27FC236}">
                <a16:creationId xmlns:a16="http://schemas.microsoft.com/office/drawing/2014/main" id="{EF3B9655-6996-4C17-AB49-55CDA9CDCC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855EA03-080C-4C67-8E93-6F35B18EAC51}"/>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1078333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B795A-036C-4707-9B1C-921939A944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54EAC3-A8D5-41F7-A7AF-E9078FB49561}"/>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4" name="Footer Placeholder 3">
            <a:extLst>
              <a:ext uri="{FF2B5EF4-FFF2-40B4-BE49-F238E27FC236}">
                <a16:creationId xmlns:a16="http://schemas.microsoft.com/office/drawing/2014/main" id="{8C107706-326A-4ADA-83CC-6628B8E2EBC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20E3A5B-4CB2-4C14-9DB5-928B037ADB4D}"/>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1422280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05DDEC-0896-4FF6-A26E-FBA94377AE3A}"/>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3" name="Footer Placeholder 2">
            <a:extLst>
              <a:ext uri="{FF2B5EF4-FFF2-40B4-BE49-F238E27FC236}">
                <a16:creationId xmlns:a16="http://schemas.microsoft.com/office/drawing/2014/main" id="{00C093A2-027F-4EC4-93BD-BAC51432FAB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BA3002-7FCA-4F67-A51E-097DAFF21FD4}"/>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3140236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D0040-700B-4742-88B0-A0C6B4C79D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AE80BA-206B-4448-91A8-56E27B3BDE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0A94E2-A882-4AB0-B7A0-F021AE6D4E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E7838C-A2CE-433F-A985-3D45A2EB3B96}"/>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6" name="Footer Placeholder 5">
            <a:extLst>
              <a:ext uri="{FF2B5EF4-FFF2-40B4-BE49-F238E27FC236}">
                <a16:creationId xmlns:a16="http://schemas.microsoft.com/office/drawing/2014/main" id="{D4501C80-9156-4052-9670-2209CE08363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A5324A7-F3D9-4C3B-8C96-A9C28907DF5E}"/>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140323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DB80D-A7D9-4C2D-8FFD-02651ED0AB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9F238B-9231-413D-8BA1-9BEC7314E8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48D17D4-07E8-4C30-93CE-867FCF20D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C1F3BB-E128-4BAD-8072-AF1E6A028080}"/>
              </a:ext>
            </a:extLst>
          </p:cNvPr>
          <p:cNvSpPr>
            <a:spLocks noGrp="1"/>
          </p:cNvSpPr>
          <p:nvPr>
            <p:ph type="dt" sz="half" idx="10"/>
          </p:nvPr>
        </p:nvSpPr>
        <p:spPr/>
        <p:txBody>
          <a:bodyPr/>
          <a:lstStyle/>
          <a:p>
            <a:fld id="{B30794B4-8085-48D6-A223-BE8092A6346F}" type="datetimeFigureOut">
              <a:rPr lang="en-US" smtClean="0"/>
              <a:t>1/20/2019</a:t>
            </a:fld>
            <a:endParaRPr lang="en-US" dirty="0"/>
          </a:p>
        </p:txBody>
      </p:sp>
      <p:sp>
        <p:nvSpPr>
          <p:cNvPr id="6" name="Footer Placeholder 5">
            <a:extLst>
              <a:ext uri="{FF2B5EF4-FFF2-40B4-BE49-F238E27FC236}">
                <a16:creationId xmlns:a16="http://schemas.microsoft.com/office/drawing/2014/main" id="{914F5197-F1F3-4FBD-9DB2-53D421ACF3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ADA04E-FBEA-4846-A4A8-04AFF15712B5}"/>
              </a:ext>
            </a:extLst>
          </p:cNvPr>
          <p:cNvSpPr>
            <a:spLocks noGrp="1"/>
          </p:cNvSpPr>
          <p:nvPr>
            <p:ph type="sldNum" sz="quarter" idx="12"/>
          </p:nvPr>
        </p:nvSpPr>
        <p:spPr/>
        <p:txBody>
          <a:bodyPr/>
          <a:lstStyle/>
          <a:p>
            <a:fld id="{4959C879-8D60-4F80-8AD4-1C3788B6DBDA}" type="slidenum">
              <a:rPr lang="en-US" smtClean="0"/>
              <a:t>‹#›</a:t>
            </a:fld>
            <a:endParaRPr lang="en-US" dirty="0"/>
          </a:p>
        </p:txBody>
      </p:sp>
    </p:spTree>
    <p:extLst>
      <p:ext uri="{BB962C8B-B14F-4D97-AF65-F5344CB8AC3E}">
        <p14:creationId xmlns:p14="http://schemas.microsoft.com/office/powerpoint/2010/main" val="1548456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48D52-7A81-4DB6-84EE-AE8024F44B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2261FF-DE44-4D6A-8E91-3AD9050382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E5892-1E25-4E0F-910C-6CE90494DB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794B4-8085-48D6-A223-BE8092A6346F}" type="datetimeFigureOut">
              <a:rPr lang="en-US" smtClean="0"/>
              <a:t>1/20/2019</a:t>
            </a:fld>
            <a:endParaRPr lang="en-US" dirty="0"/>
          </a:p>
        </p:txBody>
      </p:sp>
      <p:sp>
        <p:nvSpPr>
          <p:cNvPr id="5" name="Footer Placeholder 4">
            <a:extLst>
              <a:ext uri="{FF2B5EF4-FFF2-40B4-BE49-F238E27FC236}">
                <a16:creationId xmlns:a16="http://schemas.microsoft.com/office/drawing/2014/main" id="{FB289AD1-00F5-4CC9-B93D-61E97CFB06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B550B5-98E3-4CE4-802D-130179FE20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9C879-8D60-4F80-8AD4-1C3788B6DBDA}" type="slidenum">
              <a:rPr lang="en-US" smtClean="0"/>
              <a:t>‹#›</a:t>
            </a:fld>
            <a:endParaRPr lang="en-US" dirty="0"/>
          </a:p>
        </p:txBody>
      </p:sp>
    </p:spTree>
    <p:extLst>
      <p:ext uri="{BB962C8B-B14F-4D97-AF65-F5344CB8AC3E}">
        <p14:creationId xmlns:p14="http://schemas.microsoft.com/office/powerpoint/2010/main" val="440887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irs.gov/pub/irs-pdf/i990.pdf" TargetMode="External"/><Relationship Id="rId3" Type="http://schemas.openxmlformats.org/officeDocument/2006/relationships/hyperlink" Target="https://www.irs.gov/charities-non-profits/annual-electronic-notice-form-990-n-for-small-organizations-faqs-who-must-file" TargetMode="External"/><Relationship Id="rId7" Type="http://schemas.openxmlformats.org/officeDocument/2006/relationships/hyperlink" Target="https://www.irs.gov/pub/irs-pdf/i990ez.pdf" TargetMode="External"/><Relationship Id="rId2" Type="http://schemas.openxmlformats.org/officeDocument/2006/relationships/hyperlink" Target="https://www.irs.gov/charities-non-profits/form-990-n-e-postcard-organizations-not-permitted-to-file" TargetMode="External"/><Relationship Id="rId1" Type="http://schemas.openxmlformats.org/officeDocument/2006/relationships/slideLayout" Target="../slideLayouts/slideLayout1.xml"/><Relationship Id="rId6" Type="http://schemas.openxmlformats.org/officeDocument/2006/relationships/hyperlink" Target="https://www.irs.gov/pub/irs-pdf/f990.pdf" TargetMode="External"/><Relationship Id="rId5" Type="http://schemas.openxmlformats.org/officeDocument/2006/relationships/hyperlink" Target="https://www.irs.gov/pub/irs-pdf/f990ez.pdf" TargetMode="External"/><Relationship Id="rId10" Type="http://schemas.openxmlformats.org/officeDocument/2006/relationships/hyperlink" Target="https://www.irs.gov/pub/irs-pdf/i990pf.pdf" TargetMode="External"/><Relationship Id="rId4" Type="http://schemas.openxmlformats.org/officeDocument/2006/relationships/hyperlink" Target="https://www.irs.gov/charities-non-profits/annual-electronic-filing-requirement-for-small-exempt-organizations-form-990-n-e-postcard" TargetMode="External"/><Relationship Id="rId9" Type="http://schemas.openxmlformats.org/officeDocument/2006/relationships/hyperlink" Target="https://www.irs.gov/pub/irs-pdf/f990pf.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file.form990.or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rs.gov/charities-non-profits/substantiating-charitable-contributions"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84867EAF-AE1D-4322-9DE8-383AE3F7B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40676238-7F95-4EEB-836A-7D23927873A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79518E6B-E0D5-41F4-8BD2-EB989F2BA21C}"/>
              </a:ext>
            </a:extLst>
          </p:cNvPr>
          <p:cNvSpPr>
            <a:spLocks noGrp="1"/>
          </p:cNvSpPr>
          <p:nvPr>
            <p:ph type="ctrTitle"/>
          </p:nvPr>
        </p:nvSpPr>
        <p:spPr>
          <a:xfrm>
            <a:off x="726057" y="3121701"/>
            <a:ext cx="3658053" cy="1786515"/>
          </a:xfrm>
        </p:spPr>
        <p:txBody>
          <a:bodyPr anchor="t">
            <a:normAutofit/>
          </a:bodyPr>
          <a:lstStyle/>
          <a:p>
            <a:pPr algn="l"/>
            <a:r>
              <a:rPr lang="en-US" sz="4400" dirty="0">
                <a:solidFill>
                  <a:srgbClr val="FFFFFF"/>
                </a:solidFill>
              </a:rPr>
              <a:t>FINANCIAL MANAGEMENT</a:t>
            </a:r>
          </a:p>
        </p:txBody>
      </p:sp>
      <p:sp>
        <p:nvSpPr>
          <p:cNvPr id="5" name="Subtitle 4">
            <a:extLst>
              <a:ext uri="{FF2B5EF4-FFF2-40B4-BE49-F238E27FC236}">
                <a16:creationId xmlns:a16="http://schemas.microsoft.com/office/drawing/2014/main" id="{59707910-F826-4770-BE35-117516153F95}"/>
              </a:ext>
            </a:extLst>
          </p:cNvPr>
          <p:cNvSpPr>
            <a:spLocks noGrp="1"/>
          </p:cNvSpPr>
          <p:nvPr>
            <p:ph type="subTitle" idx="1"/>
          </p:nvPr>
        </p:nvSpPr>
        <p:spPr>
          <a:xfrm>
            <a:off x="726057" y="2032347"/>
            <a:ext cx="3658053" cy="955111"/>
          </a:xfrm>
        </p:spPr>
        <p:txBody>
          <a:bodyPr anchor="b">
            <a:normAutofit/>
          </a:bodyPr>
          <a:lstStyle/>
          <a:p>
            <a:pPr algn="l"/>
            <a:r>
              <a:rPr lang="en-US" sz="1800" dirty="0">
                <a:solidFill>
                  <a:srgbClr val="FFFFFF"/>
                </a:solidFill>
              </a:rPr>
              <a:t>Not-For-Profit Clubs</a:t>
            </a:r>
          </a:p>
        </p:txBody>
      </p:sp>
      <p:pic>
        <p:nvPicPr>
          <p:cNvPr id="21" name="Graphic 20" descr="Dollar">
            <a:extLst>
              <a:ext uri="{FF2B5EF4-FFF2-40B4-BE49-F238E27FC236}">
                <a16:creationId xmlns:a16="http://schemas.microsoft.com/office/drawing/2014/main" id="{A7BB2FD9-F3CB-426F-A48C-F72BA065F2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79341" y="916459"/>
            <a:ext cx="5017318" cy="5017318"/>
          </a:xfrm>
          <a:prstGeom prst="rect">
            <a:avLst/>
          </a:prstGeom>
          <a:ln w="9525">
            <a:noFill/>
          </a:ln>
        </p:spPr>
      </p:pic>
      <p:sp>
        <p:nvSpPr>
          <p:cNvPr id="6" name="TextBox 5">
            <a:extLst>
              <a:ext uri="{FF2B5EF4-FFF2-40B4-BE49-F238E27FC236}">
                <a16:creationId xmlns:a16="http://schemas.microsoft.com/office/drawing/2014/main" id="{CD37599E-754C-4E87-B526-89FA10B7B017}"/>
              </a:ext>
            </a:extLst>
          </p:cNvPr>
          <p:cNvSpPr txBox="1"/>
          <p:nvPr/>
        </p:nvSpPr>
        <p:spPr>
          <a:xfrm>
            <a:off x="9613104" y="5749557"/>
            <a:ext cx="2181225" cy="646331"/>
          </a:xfrm>
          <a:prstGeom prst="rect">
            <a:avLst/>
          </a:prstGeom>
          <a:noFill/>
        </p:spPr>
        <p:txBody>
          <a:bodyPr wrap="square" rtlCol="0">
            <a:spAutoFit/>
          </a:bodyPr>
          <a:lstStyle/>
          <a:p>
            <a:pPr algn="ctr"/>
            <a:r>
              <a:rPr lang="en-US" dirty="0"/>
              <a:t>PAT CHRIST </a:t>
            </a:r>
          </a:p>
          <a:p>
            <a:r>
              <a:rPr lang="en-US" dirty="0"/>
              <a:t>CAYSA TREASURER</a:t>
            </a:r>
          </a:p>
        </p:txBody>
      </p:sp>
    </p:spTree>
    <p:extLst>
      <p:ext uri="{BB962C8B-B14F-4D97-AF65-F5344CB8AC3E}">
        <p14:creationId xmlns:p14="http://schemas.microsoft.com/office/powerpoint/2010/main" val="4227007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1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5">
            <a:extLst>
              <a:ext uri="{FF2B5EF4-FFF2-40B4-BE49-F238E27FC236}">
                <a16:creationId xmlns:a16="http://schemas.microsoft.com/office/drawing/2014/main" id="{35B90EE6-A040-4AF2-AA06-F19B43799A62}"/>
              </a:ext>
            </a:extLst>
          </p:cNvPr>
          <p:cNvSpPr>
            <a:spLocks noGrp="1"/>
          </p:cNvSpPr>
          <p:nvPr>
            <p:ph type="ctrTitle"/>
          </p:nvPr>
        </p:nvSpPr>
        <p:spPr>
          <a:xfrm>
            <a:off x="3045368" y="2043663"/>
            <a:ext cx="6105194" cy="2031055"/>
          </a:xfrm>
        </p:spPr>
        <p:txBody>
          <a:bodyPr>
            <a:normAutofit/>
          </a:bodyPr>
          <a:lstStyle/>
          <a:p>
            <a:r>
              <a:rPr lang="en-US">
                <a:solidFill>
                  <a:srgbClr val="FFFFFF"/>
                </a:solidFill>
              </a:rPr>
              <a:t>DISCUSSION</a:t>
            </a:r>
          </a:p>
        </p:txBody>
      </p:sp>
    </p:spTree>
    <p:extLst>
      <p:ext uri="{BB962C8B-B14F-4D97-AF65-F5344CB8AC3E}">
        <p14:creationId xmlns:p14="http://schemas.microsoft.com/office/powerpoint/2010/main" val="100283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141209-D74D-4ECD-B3B5-A2ADB9A731FD}"/>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NON PROFIT  501 (c) (3)</a:t>
            </a:r>
          </a:p>
        </p:txBody>
      </p:sp>
      <p:sp>
        <p:nvSpPr>
          <p:cNvPr id="3" name="Content Placeholder 2">
            <a:extLst>
              <a:ext uri="{FF2B5EF4-FFF2-40B4-BE49-F238E27FC236}">
                <a16:creationId xmlns:a16="http://schemas.microsoft.com/office/drawing/2014/main" id="{0D8844A6-7BED-4EB4-9EBA-A3A721E80881}"/>
              </a:ext>
            </a:extLst>
          </p:cNvPr>
          <p:cNvSpPr>
            <a:spLocks noGrp="1"/>
          </p:cNvSpPr>
          <p:nvPr>
            <p:ph idx="1"/>
          </p:nvPr>
        </p:nvSpPr>
        <p:spPr>
          <a:xfrm>
            <a:off x="1179226" y="3092970"/>
            <a:ext cx="9833548" cy="2693976"/>
          </a:xfrm>
        </p:spPr>
        <p:txBody>
          <a:bodyPr>
            <a:normAutofit/>
          </a:bodyPr>
          <a:lstStyle/>
          <a:p>
            <a:r>
              <a:rPr lang="en-US" sz="2000">
                <a:solidFill>
                  <a:srgbClr val="000000"/>
                </a:solidFill>
              </a:rPr>
              <a:t>ALL CAYSA CLUBS  MUST BE NON-PROFIT (STYSA 3.1.10 )</a:t>
            </a:r>
          </a:p>
          <a:p>
            <a:r>
              <a:rPr lang="en-US" sz="2000">
                <a:solidFill>
                  <a:srgbClr val="000000"/>
                </a:solidFill>
              </a:rPr>
              <a:t>Each member association, club or league shall retain its own autonomy; however, each will adhere to the Constitution and Bylaws of CAYSA pertaining to all matters within CAYSA's jurisdiction. (CAYSA 1.6)</a:t>
            </a:r>
          </a:p>
          <a:p>
            <a:r>
              <a:rPr lang="en-US" sz="2000">
                <a:solidFill>
                  <a:srgbClr val="000000"/>
                </a:solidFill>
              </a:rPr>
              <a:t>3 A complete registration of players and adults with all fees must be submitted by date established by the Executive Committee along with the following:  Most recent IRS 990 or Proof of nonprofit status; (CAYSA 3.3.3 d)</a:t>
            </a:r>
          </a:p>
          <a:p>
            <a:r>
              <a:rPr lang="en-US" sz="2000">
                <a:solidFill>
                  <a:srgbClr val="000000"/>
                </a:solidFill>
              </a:rPr>
              <a:t>STYSA WILL ACCEPT CLUBS UNDER THEIR BLANKET </a:t>
            </a:r>
          </a:p>
        </p:txBody>
      </p:sp>
    </p:spTree>
    <p:extLst>
      <p:ext uri="{BB962C8B-B14F-4D97-AF65-F5344CB8AC3E}">
        <p14:creationId xmlns:p14="http://schemas.microsoft.com/office/powerpoint/2010/main" val="46404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1">
            <a:extLst>
              <a:ext uri="{FF2B5EF4-FFF2-40B4-BE49-F238E27FC236}">
                <a16:creationId xmlns:a16="http://schemas.microsoft.com/office/drawing/2014/main" id="{BFD32784-2050-4A8B-80BC-35AE71EC828E}"/>
              </a:ext>
            </a:extLst>
          </p:cNvPr>
          <p:cNvSpPr>
            <a:spLocks noGrp="1" noChangeArrowheads="1"/>
          </p:cNvSpPr>
          <p:nvPr>
            <p:ph type="ctrTitle"/>
          </p:nvPr>
        </p:nvSpPr>
        <p:spPr bwMode="auto">
          <a:xfrm>
            <a:off x="526073" y="466578"/>
            <a:ext cx="11139854" cy="930447"/>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0" rIns="91440" bIns="63480" numCol="1" anchorCtr="0" compatLnSpc="1">
            <a:prstTxWarp prst="textNoShape">
              <a:avLst/>
            </a:prstTxWarp>
            <a:normAutofit/>
          </a:bodyPr>
          <a:lstStyle/>
          <a:p>
            <a:pPr marL="0" marR="0" lvl="0" indent="0" defTabSz="914400" rtl="0" eaLnBrk="0" fontAlgn="base" latinLnBrk="0" hangingPunct="0">
              <a:spcBef>
                <a:spcPct val="0"/>
              </a:spcBef>
              <a:spcAft>
                <a:spcPct val="0"/>
              </a:spcAft>
              <a:buClrTx/>
              <a:buSzTx/>
              <a:buFontTx/>
              <a:buNone/>
              <a:tabLst/>
            </a:pPr>
            <a:r>
              <a:rPr kumimoji="0" lang="en-US" altLang="en-US" sz="4600" b="0" i="0" u="none" strike="noStrike" cap="none" normalizeH="0" baseline="0">
                <a:ln>
                  <a:noFill/>
                </a:ln>
                <a:solidFill>
                  <a:srgbClr val="FFFFFF"/>
                </a:solidFill>
                <a:effectLst/>
                <a:latin typeface="Arial" panose="020B0604020202020204" pitchFamily="34" charset="0"/>
              </a:rPr>
              <a:t>NON PROFIT FILING REQUIREMENTS</a:t>
            </a:r>
            <a:endParaRPr kumimoji="0" lang="en-US" altLang="en-US" sz="4600" b="0" i="0" u="none" strike="noStrike" cap="none" normalizeH="0" baseline="0" dirty="0">
              <a:ln>
                <a:noFill/>
              </a:ln>
              <a:solidFill>
                <a:srgbClr val="FFFFFF"/>
              </a:solidFill>
              <a:effectLst/>
              <a:latin typeface="Arial" panose="020B0604020202020204" pitchFamily="34" charset="0"/>
            </a:endParaRPr>
          </a:p>
        </p:txBody>
      </p:sp>
      <p:cxnSp>
        <p:nvCxnSpPr>
          <p:cNvPr id="38" name="Straight Connector 37">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F638A6FE-4FD4-4175-9C6C-496731E0E3AB}"/>
              </a:ext>
            </a:extLst>
          </p:cNvPr>
          <p:cNvGraphicFramePr>
            <a:graphicFrameLocks noGrp="1"/>
          </p:cNvGraphicFramePr>
          <p:nvPr>
            <p:extLst>
              <p:ext uri="{D42A27DB-BD31-4B8C-83A1-F6EECF244321}">
                <p14:modId xmlns:p14="http://schemas.microsoft.com/office/powerpoint/2010/main" val="1152522850"/>
              </p:ext>
            </p:extLst>
          </p:nvPr>
        </p:nvGraphicFramePr>
        <p:xfrm>
          <a:off x="1179646" y="2509911"/>
          <a:ext cx="9777610" cy="3997640"/>
        </p:xfrm>
        <a:graphic>
          <a:graphicData uri="http://schemas.openxmlformats.org/drawingml/2006/table">
            <a:tbl>
              <a:tblPr firstRow="1" bandRow="1"/>
              <a:tblGrid>
                <a:gridCol w="5569091">
                  <a:extLst>
                    <a:ext uri="{9D8B030D-6E8A-4147-A177-3AD203B41FA5}">
                      <a16:colId xmlns:a16="http://schemas.microsoft.com/office/drawing/2014/main" val="1482208818"/>
                    </a:ext>
                  </a:extLst>
                </a:gridCol>
                <a:gridCol w="1771204">
                  <a:extLst>
                    <a:ext uri="{9D8B030D-6E8A-4147-A177-3AD203B41FA5}">
                      <a16:colId xmlns:a16="http://schemas.microsoft.com/office/drawing/2014/main" val="2483537833"/>
                    </a:ext>
                  </a:extLst>
                </a:gridCol>
                <a:gridCol w="2437315">
                  <a:extLst>
                    <a:ext uri="{9D8B030D-6E8A-4147-A177-3AD203B41FA5}">
                      <a16:colId xmlns:a16="http://schemas.microsoft.com/office/drawing/2014/main" val="4209926764"/>
                    </a:ext>
                  </a:extLst>
                </a:gridCol>
              </a:tblGrid>
              <a:tr h="484684">
                <a:tc>
                  <a:txBody>
                    <a:bodyPr/>
                    <a:lstStyle/>
                    <a:p>
                      <a:pPr algn="l" fontAlgn="t">
                        <a:spcBef>
                          <a:spcPts val="0"/>
                        </a:spcBef>
                        <a:spcAft>
                          <a:spcPts val="0"/>
                        </a:spcAft>
                      </a:pPr>
                      <a:r>
                        <a:rPr lang="en-US" sz="2100" u="none" strike="noStrike">
                          <a:effectLst/>
                        </a:rPr>
                        <a:t>Status</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l" fontAlgn="t">
                        <a:spcBef>
                          <a:spcPts val="0"/>
                        </a:spcBef>
                        <a:spcAft>
                          <a:spcPts val="0"/>
                        </a:spcAft>
                      </a:pPr>
                      <a:r>
                        <a:rPr lang="en-US" sz="2100" u="none" strike="noStrike">
                          <a:effectLst/>
                        </a:rPr>
                        <a:t>Form to File</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l" fontAlgn="t">
                        <a:spcBef>
                          <a:spcPts val="0"/>
                        </a:spcBef>
                        <a:spcAft>
                          <a:spcPts val="0"/>
                        </a:spcAft>
                      </a:pPr>
                      <a:r>
                        <a:rPr lang="en-US" sz="2100" u="none" strike="noStrike">
                          <a:effectLst/>
                        </a:rPr>
                        <a:t>Instructions</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70434853"/>
                  </a:ext>
                </a:extLst>
              </a:tr>
              <a:tr h="1114372">
                <a:tc>
                  <a:txBody>
                    <a:bodyPr/>
                    <a:lstStyle/>
                    <a:p>
                      <a:pPr algn="l" fontAlgn="t">
                        <a:spcBef>
                          <a:spcPts val="0"/>
                        </a:spcBef>
                        <a:spcAft>
                          <a:spcPts val="0"/>
                        </a:spcAft>
                      </a:pPr>
                      <a:r>
                        <a:rPr lang="en-US" sz="2100" u="none" strike="noStrike">
                          <a:effectLst/>
                        </a:rPr>
                        <a:t>Gross receipts normally ≤ $50,000</a:t>
                      </a:r>
                      <a:br>
                        <a:rPr lang="en-US" sz="2100" u="none" strike="noStrike">
                          <a:effectLst/>
                        </a:rPr>
                      </a:br>
                      <a:r>
                        <a:rPr lang="en-US" sz="2100" u="none" strike="noStrike">
                          <a:effectLst/>
                        </a:rPr>
                        <a:t>Note: Organizations </a:t>
                      </a:r>
                      <a:r>
                        <a:rPr lang="en-US" sz="2100" u="sng" strike="noStrike">
                          <a:effectLst/>
                          <a:hlinkClick r:id="rId2"/>
                        </a:rPr>
                        <a:t>eligible</a:t>
                      </a:r>
                      <a:r>
                        <a:rPr lang="en-US" sz="2100" u="none" strike="noStrike">
                          <a:effectLst/>
                        </a:rPr>
                        <a:t> to file the e-Postcard </a:t>
                      </a:r>
                      <a:r>
                        <a:rPr lang="en-US" sz="2100" u="sng" strike="noStrike">
                          <a:effectLst/>
                          <a:hlinkClick r:id="rId3"/>
                        </a:rPr>
                        <a:t>may choose to file a full return</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ctr" fontAlgn="t">
                        <a:spcBef>
                          <a:spcPts val="0"/>
                        </a:spcBef>
                        <a:spcAft>
                          <a:spcPts val="0"/>
                        </a:spcAft>
                      </a:pPr>
                      <a:r>
                        <a:rPr lang="en-US" sz="2100" u="sng" strike="noStrike">
                          <a:effectLst/>
                          <a:hlinkClick r:id="rId4"/>
                        </a:rPr>
                        <a:t>990-N</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ctr" fontAlgn="t">
                        <a:spcBef>
                          <a:spcPts val="0"/>
                        </a:spcBef>
                        <a:spcAft>
                          <a:spcPts val="0"/>
                        </a:spcAft>
                      </a:pPr>
                      <a:r>
                        <a:rPr lang="en-US" sz="2100" u="none" strike="noStrike">
                          <a:effectLst/>
                        </a:rPr>
                        <a:t>n/a</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316034543"/>
                  </a:ext>
                </a:extLst>
              </a:tr>
              <a:tr h="799528">
                <a:tc>
                  <a:txBody>
                    <a:bodyPr/>
                    <a:lstStyle/>
                    <a:p>
                      <a:pPr algn="l" fontAlgn="t">
                        <a:spcBef>
                          <a:spcPts val="0"/>
                        </a:spcBef>
                        <a:spcAft>
                          <a:spcPts val="0"/>
                        </a:spcAft>
                      </a:pPr>
                      <a:r>
                        <a:rPr lang="en-US" sz="2100" u="none" strike="noStrike">
                          <a:effectLst/>
                        </a:rPr>
                        <a:t>Gross receipts &lt; $200,000, and</a:t>
                      </a:r>
                      <a:br>
                        <a:rPr lang="en-US" sz="2100" u="none" strike="noStrike">
                          <a:effectLst/>
                        </a:rPr>
                      </a:br>
                      <a:r>
                        <a:rPr lang="en-US" sz="2100" u="none" strike="noStrike">
                          <a:effectLst/>
                        </a:rPr>
                        <a:t>Total assets &lt; $500,000</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ctr" fontAlgn="t">
                        <a:spcBef>
                          <a:spcPts val="0"/>
                        </a:spcBef>
                        <a:spcAft>
                          <a:spcPts val="0"/>
                        </a:spcAft>
                      </a:pPr>
                      <a:r>
                        <a:rPr lang="en-US" sz="2100" u="sng" strike="noStrike">
                          <a:effectLst/>
                          <a:hlinkClick r:id="rId5"/>
                        </a:rPr>
                        <a:t>990-EZ</a:t>
                      </a:r>
                      <a:endParaRPr lang="en-US" sz="2100" u="none" strike="noStrike">
                        <a:effectLst/>
                      </a:endParaRPr>
                    </a:p>
                    <a:p>
                      <a:pPr algn="ctr" fontAlgn="t">
                        <a:spcBef>
                          <a:spcPts val="0"/>
                        </a:spcBef>
                        <a:spcAft>
                          <a:spcPts val="0"/>
                        </a:spcAft>
                      </a:pPr>
                      <a:r>
                        <a:rPr lang="en-US" sz="2100" u="none" strike="noStrike">
                          <a:effectLst/>
                        </a:rPr>
                        <a:t>or </a:t>
                      </a:r>
                      <a:r>
                        <a:rPr lang="en-US" sz="2100" u="sng" strike="noStrike">
                          <a:effectLst/>
                          <a:hlinkClick r:id="rId6"/>
                        </a:rPr>
                        <a:t>990</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ctr" fontAlgn="t">
                        <a:spcBef>
                          <a:spcPts val="0"/>
                        </a:spcBef>
                        <a:spcAft>
                          <a:spcPts val="0"/>
                        </a:spcAft>
                      </a:pPr>
                      <a:r>
                        <a:rPr lang="en-US" sz="2100" u="sng" strike="noStrike">
                          <a:effectLst/>
                          <a:hlinkClick r:id="rId7"/>
                        </a:rPr>
                        <a:t>Instructions</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70886538"/>
                  </a:ext>
                </a:extLst>
              </a:tr>
              <a:tr h="799528">
                <a:tc>
                  <a:txBody>
                    <a:bodyPr/>
                    <a:lstStyle/>
                    <a:p>
                      <a:pPr algn="l" fontAlgn="t">
                        <a:spcBef>
                          <a:spcPts val="0"/>
                        </a:spcBef>
                        <a:spcAft>
                          <a:spcPts val="0"/>
                        </a:spcAft>
                      </a:pPr>
                      <a:r>
                        <a:rPr lang="en-US" sz="2100" u="none" strike="noStrike">
                          <a:effectLst/>
                        </a:rPr>
                        <a:t>Gross receipts ≥ $200,000, or</a:t>
                      </a:r>
                      <a:br>
                        <a:rPr lang="en-US" sz="2100" u="none" strike="noStrike">
                          <a:effectLst/>
                        </a:rPr>
                      </a:br>
                      <a:r>
                        <a:rPr lang="en-US" sz="2100" u="none" strike="noStrike">
                          <a:effectLst/>
                        </a:rPr>
                        <a:t>Total assets ≥ $500,000</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ctr" fontAlgn="t">
                        <a:spcBef>
                          <a:spcPts val="0"/>
                        </a:spcBef>
                        <a:spcAft>
                          <a:spcPts val="0"/>
                        </a:spcAft>
                      </a:pPr>
                      <a:r>
                        <a:rPr lang="en-US" sz="2100" u="sng" strike="noStrike">
                          <a:effectLst/>
                          <a:hlinkClick r:id="rId6"/>
                        </a:rPr>
                        <a:t>990</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algn="ctr" fontAlgn="t">
                        <a:spcBef>
                          <a:spcPts val="0"/>
                        </a:spcBef>
                        <a:spcAft>
                          <a:spcPts val="0"/>
                        </a:spcAft>
                      </a:pPr>
                      <a:r>
                        <a:rPr lang="en-US" sz="2100" u="sng" strike="noStrike">
                          <a:effectLst/>
                          <a:hlinkClick r:id="rId8"/>
                        </a:rPr>
                        <a:t>Instructions</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56105175"/>
                  </a:ext>
                </a:extLst>
              </a:tr>
              <a:tr h="799528">
                <a:tc>
                  <a:txBody>
                    <a:bodyPr/>
                    <a:lstStyle/>
                    <a:p>
                      <a:pPr algn="l" fontAlgn="t">
                        <a:spcBef>
                          <a:spcPts val="0"/>
                        </a:spcBef>
                        <a:spcAft>
                          <a:spcPts val="0"/>
                        </a:spcAft>
                      </a:pPr>
                      <a:r>
                        <a:rPr lang="en-US" sz="2100" u="none" strike="noStrike">
                          <a:effectLst/>
                        </a:rPr>
                        <a:t>Private foundation - regardless of financial status</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F0F0F0"/>
                      </a:solidFill>
                      <a:prstDash val="solid"/>
                      <a:round/>
                      <a:headEnd type="none" w="med" len="med"/>
                      <a:tailEnd type="none" w="med" len="med"/>
                    </a:lnB>
                  </a:tcPr>
                </a:tc>
                <a:tc>
                  <a:txBody>
                    <a:bodyPr/>
                    <a:lstStyle/>
                    <a:p>
                      <a:pPr algn="ctr" fontAlgn="t">
                        <a:spcBef>
                          <a:spcPts val="0"/>
                        </a:spcBef>
                        <a:spcAft>
                          <a:spcPts val="0"/>
                        </a:spcAft>
                      </a:pPr>
                      <a:r>
                        <a:rPr lang="en-US" sz="2100" u="sng" strike="noStrike">
                          <a:effectLst/>
                          <a:hlinkClick r:id="rId9"/>
                        </a:rPr>
                        <a:t>990-PF</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F0F0F0"/>
                      </a:solidFill>
                      <a:prstDash val="solid"/>
                      <a:round/>
                      <a:headEnd type="none" w="med" len="med"/>
                      <a:tailEnd type="none" w="med" len="med"/>
                    </a:lnB>
                  </a:tcPr>
                </a:tc>
                <a:tc>
                  <a:txBody>
                    <a:bodyPr/>
                    <a:lstStyle/>
                    <a:p>
                      <a:pPr algn="ctr" fontAlgn="t">
                        <a:spcBef>
                          <a:spcPts val="0"/>
                        </a:spcBef>
                        <a:spcAft>
                          <a:spcPts val="0"/>
                        </a:spcAft>
                      </a:pPr>
                      <a:r>
                        <a:rPr lang="en-US" sz="2100" u="sng" strike="noStrike">
                          <a:effectLst/>
                          <a:hlinkClick r:id="rId10"/>
                        </a:rPr>
                        <a:t>Instructions</a:t>
                      </a:r>
                      <a:endParaRPr lang="en-US" sz="2100" b="0" i="0" u="none" strike="noStrike" dirty="0">
                        <a:effectLst/>
                        <a:latin typeface="Arial" panose="020B0604020202020204" pitchFamily="34" charset="0"/>
                      </a:endParaRPr>
                    </a:p>
                  </a:txBody>
                  <a:tcPr marL="66928" marR="66928" marT="66928" marB="66928">
                    <a:lnL w="7620" cap="flat" cmpd="sng" algn="ctr">
                      <a:solidFill>
                        <a:srgbClr val="F0F0F0"/>
                      </a:solidFill>
                      <a:prstDash val="solid"/>
                      <a:round/>
                      <a:headEnd type="none" w="med" len="med"/>
                      <a:tailEnd type="none" w="med" len="med"/>
                    </a:lnL>
                    <a:lnR w="7620" cap="flat" cmpd="sng" algn="ctr">
                      <a:solidFill>
                        <a:srgbClr val="F0F0F0"/>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F0F0F0"/>
                      </a:solidFill>
                      <a:prstDash val="solid"/>
                      <a:round/>
                      <a:headEnd type="none" w="med" len="med"/>
                      <a:tailEnd type="none" w="med" len="med"/>
                    </a:lnB>
                  </a:tcPr>
                </a:tc>
                <a:extLst>
                  <a:ext uri="{0D108BD9-81ED-4DB2-BD59-A6C34878D82A}">
                    <a16:rowId xmlns:a16="http://schemas.microsoft.com/office/drawing/2014/main" val="2510193672"/>
                  </a:ext>
                </a:extLst>
              </a:tr>
            </a:tbl>
          </a:graphicData>
        </a:graphic>
      </p:graphicFrame>
    </p:spTree>
    <p:extLst>
      <p:ext uri="{BB962C8B-B14F-4D97-AF65-F5344CB8AC3E}">
        <p14:creationId xmlns:p14="http://schemas.microsoft.com/office/powerpoint/2010/main" val="747078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2693976"/>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0A3D20-9C71-4A68-95AD-089E2E5FAFA5}"/>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ACCOUNTING</a:t>
            </a:r>
          </a:p>
        </p:txBody>
      </p:sp>
      <p:sp>
        <p:nvSpPr>
          <p:cNvPr id="3" name="Content Placeholder 2">
            <a:extLst>
              <a:ext uri="{FF2B5EF4-FFF2-40B4-BE49-F238E27FC236}">
                <a16:creationId xmlns:a16="http://schemas.microsoft.com/office/drawing/2014/main" id="{4AE7FB31-2B05-4B48-9575-67A08F6A0EDE}"/>
              </a:ext>
            </a:extLst>
          </p:cNvPr>
          <p:cNvSpPr>
            <a:spLocks noGrp="1"/>
          </p:cNvSpPr>
          <p:nvPr>
            <p:ph idx="1"/>
          </p:nvPr>
        </p:nvSpPr>
        <p:spPr>
          <a:xfrm>
            <a:off x="1179226" y="3092970"/>
            <a:ext cx="9833548" cy="2693976"/>
          </a:xfrm>
        </p:spPr>
        <p:txBody>
          <a:bodyPr>
            <a:normAutofit fontScale="92500" lnSpcReduction="10000"/>
          </a:bodyPr>
          <a:lstStyle/>
          <a:p>
            <a:r>
              <a:rPr lang="en-US" sz="1600" dirty="0">
                <a:solidFill>
                  <a:srgbClr val="000000"/>
                </a:solidFill>
              </a:rPr>
              <a:t>you’re required to keep books and records detailing all activities, both financial and nonfinancial.  Publication 4221-PC, Compliance Guide for 501(c)(3) Public Charities</a:t>
            </a:r>
          </a:p>
          <a:p>
            <a:r>
              <a:rPr lang="en-US" sz="1600" dirty="0">
                <a:solidFill>
                  <a:srgbClr val="000000"/>
                </a:solidFill>
              </a:rPr>
              <a:t> Computer Based Accounting:   Quicken, Quick Books, Other</a:t>
            </a:r>
          </a:p>
          <a:p>
            <a:r>
              <a:rPr lang="en-US" sz="1600" dirty="0">
                <a:solidFill>
                  <a:srgbClr val="000000"/>
                </a:solidFill>
              </a:rPr>
              <a:t>Cash Basis</a:t>
            </a:r>
          </a:p>
          <a:p>
            <a:r>
              <a:rPr lang="en-US" sz="1600" dirty="0">
                <a:solidFill>
                  <a:srgbClr val="000000"/>
                </a:solidFill>
              </a:rPr>
              <a:t>www. techsoup.org  - QuickBooks, Microsoft, Adobe</a:t>
            </a:r>
          </a:p>
          <a:p>
            <a:r>
              <a:rPr lang="en-US" sz="1600" dirty="0">
                <a:solidFill>
                  <a:srgbClr val="000000"/>
                </a:solidFill>
              </a:rPr>
              <a:t>Records open for Public Inspection</a:t>
            </a:r>
          </a:p>
          <a:p>
            <a:r>
              <a:rPr lang="en-US" sz="1600" dirty="0" err="1">
                <a:solidFill>
                  <a:srgbClr val="000000"/>
                </a:solidFill>
              </a:rPr>
              <a:t>Turbotax</a:t>
            </a:r>
            <a:r>
              <a:rPr lang="en-US" sz="1600" dirty="0">
                <a:solidFill>
                  <a:srgbClr val="000000"/>
                </a:solidFill>
              </a:rPr>
              <a:t> Home &amp; </a:t>
            </a:r>
            <a:r>
              <a:rPr lang="en-US" sz="1600" dirty="0" err="1">
                <a:solidFill>
                  <a:srgbClr val="000000"/>
                </a:solidFill>
              </a:rPr>
              <a:t>Bussiness</a:t>
            </a:r>
            <a:r>
              <a:rPr lang="en-US" sz="1600">
                <a:solidFill>
                  <a:srgbClr val="000000"/>
                </a:solidFill>
              </a:rPr>
              <a:t> W2’s and 1099’s</a:t>
            </a:r>
            <a:endParaRPr lang="en-US" sz="1600" dirty="0">
              <a:solidFill>
                <a:srgbClr val="000000"/>
              </a:solidFill>
            </a:endParaRPr>
          </a:p>
          <a:p>
            <a:r>
              <a:rPr lang="en-US" sz="1600" dirty="0">
                <a:solidFill>
                  <a:srgbClr val="000000"/>
                </a:solidFill>
              </a:rPr>
              <a:t>On-Line  </a:t>
            </a:r>
            <a:r>
              <a:rPr lang="en-US" sz="1600" dirty="0">
                <a:solidFill>
                  <a:srgbClr val="000000"/>
                </a:solidFill>
                <a:hlinkClick r:id="rId3"/>
              </a:rPr>
              <a:t>https://efile.form990.org/</a:t>
            </a:r>
            <a:r>
              <a:rPr lang="en-US" sz="1600" dirty="0">
                <a:solidFill>
                  <a:srgbClr val="000000"/>
                </a:solidFill>
              </a:rPr>
              <a:t>  free less than $100,000 gross receipts</a:t>
            </a:r>
          </a:p>
          <a:p>
            <a:r>
              <a:rPr lang="en-US" sz="1600" dirty="0">
                <a:solidFill>
                  <a:srgbClr val="000000"/>
                </a:solidFill>
              </a:rPr>
              <a:t>Discussion</a:t>
            </a:r>
          </a:p>
          <a:p>
            <a:endParaRPr lang="en-US" sz="1600" dirty="0">
              <a:solidFill>
                <a:srgbClr val="000000"/>
              </a:solidFill>
            </a:endParaRPr>
          </a:p>
        </p:txBody>
      </p:sp>
    </p:spTree>
    <p:extLst>
      <p:ext uri="{BB962C8B-B14F-4D97-AF65-F5344CB8AC3E}">
        <p14:creationId xmlns:p14="http://schemas.microsoft.com/office/powerpoint/2010/main" val="4265838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96B7042-4C52-427C-8C92-8FEC051C1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2593788"/>
          </a:xfrm>
          <a:prstGeom prst="rect">
            <a:avLst/>
          </a:prstGeom>
          <a:gradFill>
            <a:gsLst>
              <a:gs pos="0">
                <a:schemeClr val="accent6">
                  <a:lumMod val="90000"/>
                </a:schemeClr>
              </a:gs>
              <a:gs pos="25000">
                <a:schemeClr val="accent6">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7FEBA9F-1073-41A9-8022-D11944D885C3}"/>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BUDGETING</a:t>
            </a:r>
          </a:p>
        </p:txBody>
      </p:sp>
      <p:sp>
        <p:nvSpPr>
          <p:cNvPr id="3" name="Content Placeholder 2">
            <a:extLst>
              <a:ext uri="{FF2B5EF4-FFF2-40B4-BE49-F238E27FC236}">
                <a16:creationId xmlns:a16="http://schemas.microsoft.com/office/drawing/2014/main" id="{FBAFA25F-675A-4FE0-B240-EAD0264EB13D}"/>
              </a:ext>
            </a:extLst>
          </p:cNvPr>
          <p:cNvSpPr>
            <a:spLocks noGrp="1"/>
          </p:cNvSpPr>
          <p:nvPr>
            <p:ph idx="1"/>
          </p:nvPr>
        </p:nvSpPr>
        <p:spPr>
          <a:xfrm>
            <a:off x="1179226" y="3092970"/>
            <a:ext cx="9833548" cy="2693976"/>
          </a:xfrm>
        </p:spPr>
        <p:txBody>
          <a:bodyPr>
            <a:normAutofit/>
          </a:bodyPr>
          <a:lstStyle/>
          <a:p>
            <a:r>
              <a:rPr lang="en-US" sz="1900" dirty="0">
                <a:solidFill>
                  <a:srgbClr val="000000"/>
                </a:solidFill>
              </a:rPr>
              <a:t>NOT REQUIRED – HIGHLY RECOMMENED</a:t>
            </a:r>
          </a:p>
          <a:p>
            <a:r>
              <a:rPr lang="en-US" sz="1900" dirty="0">
                <a:solidFill>
                  <a:srgbClr val="000000"/>
                </a:solidFill>
              </a:rPr>
              <a:t>KEEP IT SIMPLE – ENOUGH DETAIL TO BE USEFUL</a:t>
            </a:r>
          </a:p>
          <a:p>
            <a:r>
              <a:rPr lang="en-US" sz="1900" dirty="0">
                <a:solidFill>
                  <a:srgbClr val="000000"/>
                </a:solidFill>
              </a:rPr>
              <a:t>INCOME -  EXPENSES</a:t>
            </a:r>
          </a:p>
          <a:p>
            <a:r>
              <a:rPr lang="en-US" sz="1900" dirty="0">
                <a:solidFill>
                  <a:srgbClr val="000000"/>
                </a:solidFill>
              </a:rPr>
              <a:t>PRESIDENT AND TREASURE RESPONSIBLE - INVOLVE  ALL</a:t>
            </a:r>
          </a:p>
          <a:p>
            <a:r>
              <a:rPr lang="en-US" sz="1900" dirty="0">
                <a:solidFill>
                  <a:srgbClr val="000000"/>
                </a:solidFill>
              </a:rPr>
              <a:t>SHOULD BE USED FOR GUIDANCE ON EXPENIDITURES</a:t>
            </a:r>
          </a:p>
          <a:p>
            <a:r>
              <a:rPr lang="en-US" sz="1900" dirty="0">
                <a:solidFill>
                  <a:srgbClr val="000000"/>
                </a:solidFill>
              </a:rPr>
              <a:t>ANALIZE BUGET vs ACTUAL</a:t>
            </a:r>
          </a:p>
          <a:p>
            <a:r>
              <a:rPr lang="en-US" sz="1900" dirty="0">
                <a:solidFill>
                  <a:srgbClr val="000000"/>
                </a:solidFill>
              </a:rPr>
              <a:t>DISCUSSION</a:t>
            </a:r>
          </a:p>
        </p:txBody>
      </p:sp>
    </p:spTree>
    <p:extLst>
      <p:ext uri="{BB962C8B-B14F-4D97-AF65-F5344CB8AC3E}">
        <p14:creationId xmlns:p14="http://schemas.microsoft.com/office/powerpoint/2010/main" val="4108897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chemeClr val="accent6">
                  <a:lumMod val="90000"/>
                </a:schemeClr>
              </a:gs>
              <a:gs pos="25000">
                <a:schemeClr val="accent6">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B44FA18-B2B4-4E76-A4AF-54EA00A9AF29}"/>
              </a:ext>
            </a:extLst>
          </p:cNvPr>
          <p:cNvSpPr>
            <a:spLocks noGrp="1"/>
          </p:cNvSpPr>
          <p:nvPr>
            <p:ph type="title"/>
          </p:nvPr>
        </p:nvSpPr>
        <p:spPr>
          <a:xfrm>
            <a:off x="640079" y="2053641"/>
            <a:ext cx="3669161" cy="2760098"/>
          </a:xfrm>
        </p:spPr>
        <p:txBody>
          <a:bodyPr>
            <a:normAutofit/>
          </a:bodyPr>
          <a:lstStyle/>
          <a:p>
            <a:r>
              <a:rPr lang="en-US">
                <a:solidFill>
                  <a:srgbClr val="FFFFFF"/>
                </a:solidFill>
              </a:rPr>
              <a:t>DONATIONS</a:t>
            </a:r>
          </a:p>
        </p:txBody>
      </p:sp>
      <p:sp>
        <p:nvSpPr>
          <p:cNvPr id="3" name="Content Placeholder 2">
            <a:extLst>
              <a:ext uri="{FF2B5EF4-FFF2-40B4-BE49-F238E27FC236}">
                <a16:creationId xmlns:a16="http://schemas.microsoft.com/office/drawing/2014/main" id="{FC994E82-B82D-4B0F-9D25-DBC11D7FA8D2}"/>
              </a:ext>
            </a:extLst>
          </p:cNvPr>
          <p:cNvSpPr>
            <a:spLocks noGrp="1"/>
          </p:cNvSpPr>
          <p:nvPr>
            <p:ph idx="1"/>
          </p:nvPr>
        </p:nvSpPr>
        <p:spPr>
          <a:xfrm>
            <a:off x="6090574" y="801866"/>
            <a:ext cx="5306084" cy="5230634"/>
          </a:xfrm>
        </p:spPr>
        <p:txBody>
          <a:bodyPr anchor="ctr">
            <a:normAutofit/>
          </a:bodyPr>
          <a:lstStyle/>
          <a:p>
            <a:r>
              <a:rPr lang="en-US" sz="2400">
                <a:solidFill>
                  <a:srgbClr val="000000"/>
                </a:solidFill>
              </a:rPr>
              <a:t>Organizations described in section 501(c)(3) are commonly referred to as </a:t>
            </a:r>
            <a:r>
              <a:rPr lang="en-US" sz="2400" i="1">
                <a:solidFill>
                  <a:srgbClr val="000000"/>
                </a:solidFill>
              </a:rPr>
              <a:t>charitable organizations</a:t>
            </a:r>
            <a:r>
              <a:rPr lang="en-US" sz="2400">
                <a:solidFill>
                  <a:srgbClr val="000000"/>
                </a:solidFill>
              </a:rPr>
              <a:t>. Organizations described in section 501(c)(3), other than testing for public safety organizations, are eligible to receive tax-deductible </a:t>
            </a:r>
            <a:r>
              <a:rPr lang="en-US" sz="2400" u="sng">
                <a:solidFill>
                  <a:srgbClr val="000000"/>
                </a:solidFill>
                <a:hlinkClick r:id="rId3" tooltip="Substantiating Charitable Contributions"/>
              </a:rPr>
              <a:t>contributions</a:t>
            </a:r>
            <a:r>
              <a:rPr lang="en-US" sz="2400">
                <a:solidFill>
                  <a:srgbClr val="000000"/>
                </a:solidFill>
              </a:rPr>
              <a:t> in accordance with Code section 170.</a:t>
            </a:r>
          </a:p>
          <a:p>
            <a:r>
              <a:rPr lang="en-US" sz="2400">
                <a:solidFill>
                  <a:srgbClr val="000000"/>
                </a:solidFill>
              </a:rPr>
              <a:t>IRS PUBLICATION 1771 (Rev. 3-2016) Charitable Contributions</a:t>
            </a:r>
          </a:p>
          <a:p>
            <a:pPr lvl="1"/>
            <a:r>
              <a:rPr lang="en-US">
                <a:solidFill>
                  <a:srgbClr val="000000"/>
                </a:solidFill>
              </a:rPr>
              <a:t>Requires Written Acknowledgements for contributions of $250 or more</a:t>
            </a:r>
          </a:p>
          <a:p>
            <a:r>
              <a:rPr lang="en-US" sz="2400">
                <a:solidFill>
                  <a:srgbClr val="000000"/>
                </a:solidFill>
              </a:rPr>
              <a:t>www.irs.gov/</a:t>
            </a:r>
          </a:p>
        </p:txBody>
      </p:sp>
    </p:spTree>
    <p:extLst>
      <p:ext uri="{BB962C8B-B14F-4D97-AF65-F5344CB8AC3E}">
        <p14:creationId xmlns:p14="http://schemas.microsoft.com/office/powerpoint/2010/main" val="168205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859ED9C-5881-44A9-9156-B166E346BA26}"/>
              </a:ext>
            </a:extLst>
          </p:cNvPr>
          <p:cNvSpPr>
            <a:spLocks noGrp="1"/>
          </p:cNvSpPr>
          <p:nvPr>
            <p:ph type="title"/>
          </p:nvPr>
        </p:nvSpPr>
        <p:spPr>
          <a:xfrm>
            <a:off x="640079" y="2053641"/>
            <a:ext cx="3669161" cy="2760098"/>
          </a:xfrm>
        </p:spPr>
        <p:txBody>
          <a:bodyPr>
            <a:normAutofit/>
          </a:bodyPr>
          <a:lstStyle/>
          <a:p>
            <a:r>
              <a:rPr lang="en-US">
                <a:solidFill>
                  <a:srgbClr val="FFFFFF"/>
                </a:solidFill>
              </a:rPr>
              <a:t>ACEPTTING CREDIT CARD PAYMENTS</a:t>
            </a:r>
          </a:p>
        </p:txBody>
      </p:sp>
      <p:sp>
        <p:nvSpPr>
          <p:cNvPr id="3" name="Content Placeholder 2">
            <a:extLst>
              <a:ext uri="{FF2B5EF4-FFF2-40B4-BE49-F238E27FC236}">
                <a16:creationId xmlns:a16="http://schemas.microsoft.com/office/drawing/2014/main" id="{6A51CB96-FB0D-4D62-BA51-46D60080B92B}"/>
              </a:ext>
            </a:extLst>
          </p:cNvPr>
          <p:cNvSpPr>
            <a:spLocks noGrp="1"/>
          </p:cNvSpPr>
          <p:nvPr>
            <p:ph idx="1"/>
          </p:nvPr>
        </p:nvSpPr>
        <p:spPr>
          <a:xfrm>
            <a:off x="6090574" y="801866"/>
            <a:ext cx="5306084" cy="5230634"/>
          </a:xfrm>
        </p:spPr>
        <p:txBody>
          <a:bodyPr anchor="ctr">
            <a:normAutofit/>
          </a:bodyPr>
          <a:lstStyle/>
          <a:p>
            <a:r>
              <a:rPr lang="en-US" sz="2000">
                <a:solidFill>
                  <a:srgbClr val="000000"/>
                </a:solidFill>
              </a:rPr>
              <a:t>GOTSOCCER -  TSYS (Total System Services) acquired Transfirst</a:t>
            </a:r>
          </a:p>
          <a:p>
            <a:r>
              <a:rPr lang="en-US" sz="2000">
                <a:solidFill>
                  <a:srgbClr val="000000"/>
                </a:solidFill>
              </a:rPr>
              <a:t>BANK/PAYPAL/OTHER</a:t>
            </a:r>
          </a:p>
          <a:p>
            <a:r>
              <a:rPr lang="en-US" sz="2000">
                <a:solidFill>
                  <a:srgbClr val="000000"/>
                </a:solidFill>
              </a:rPr>
              <a:t>PCI COMPLIANT - ControlScan</a:t>
            </a:r>
          </a:p>
          <a:p>
            <a:pPr lvl="1"/>
            <a:r>
              <a:rPr lang="en-US" sz="2000">
                <a:solidFill>
                  <a:srgbClr val="000000"/>
                </a:solidFill>
              </a:rPr>
              <a:t>The Payment Card Industry (PCI) Security Standards Council (an organization formed by the card brands) created the PCI Data Security Standard (DSS) to ensure that businesses follow best practices for protecting their customers’ credit card information.</a:t>
            </a:r>
          </a:p>
          <a:p>
            <a:pPr lvl="1"/>
            <a:r>
              <a:rPr lang="en-US" sz="2000">
                <a:solidFill>
                  <a:srgbClr val="000000"/>
                </a:solidFill>
              </a:rPr>
              <a:t>Businesses fitting one or more of the following criteria are subject to the PCI DSS requirements:  A business that accepts credit or debit cards for payment, even if using a third-party vendor’s hardware, software or application to do so</a:t>
            </a:r>
          </a:p>
        </p:txBody>
      </p:sp>
    </p:spTree>
    <p:extLst>
      <p:ext uri="{BB962C8B-B14F-4D97-AF65-F5344CB8AC3E}">
        <p14:creationId xmlns:p14="http://schemas.microsoft.com/office/powerpoint/2010/main" val="2650889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8952DB-5AEA-4F76-A13F-79E095A0BD81}"/>
              </a:ext>
            </a:extLst>
          </p:cNvPr>
          <p:cNvSpPr>
            <a:spLocks noGrp="1"/>
          </p:cNvSpPr>
          <p:nvPr>
            <p:ph type="ctrTitle"/>
          </p:nvPr>
        </p:nvSpPr>
        <p:spPr>
          <a:xfrm>
            <a:off x="1524000" y="1122362"/>
            <a:ext cx="9144000" cy="2840037"/>
          </a:xfrm>
        </p:spPr>
        <p:txBody>
          <a:bodyPr>
            <a:normAutofit/>
          </a:bodyPr>
          <a:lstStyle/>
          <a:p>
            <a:r>
              <a:rPr lang="en-US" sz="5800"/>
              <a:t>FUNDS</a:t>
            </a:r>
          </a:p>
        </p:txBody>
      </p:sp>
      <p:sp>
        <p:nvSpPr>
          <p:cNvPr id="3" name="Subtitle 2">
            <a:extLst>
              <a:ext uri="{FF2B5EF4-FFF2-40B4-BE49-F238E27FC236}">
                <a16:creationId xmlns:a16="http://schemas.microsoft.com/office/drawing/2014/main" id="{21CC64AB-2A6E-40CD-B513-09B358D1B6D0}"/>
              </a:ext>
            </a:extLst>
          </p:cNvPr>
          <p:cNvSpPr>
            <a:spLocks noGrp="1"/>
          </p:cNvSpPr>
          <p:nvPr>
            <p:ph type="subTitle" idx="1"/>
          </p:nvPr>
        </p:nvSpPr>
        <p:spPr>
          <a:xfrm>
            <a:off x="1524000" y="4256436"/>
            <a:ext cx="9144000" cy="1600818"/>
          </a:xfrm>
        </p:spPr>
        <p:txBody>
          <a:bodyPr>
            <a:normAutofit/>
          </a:bodyPr>
          <a:lstStyle/>
          <a:p>
            <a:r>
              <a:rPr lang="en-US">
                <a:solidFill>
                  <a:schemeClr val="accent1"/>
                </a:solidFill>
              </a:rPr>
              <a:t>TAKE CARE OF THEM!</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04395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4FB369-96CE-44F3-A712-25823735A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0"/>
            <a:ext cx="6096000" cy="6858000"/>
          </a:xfrm>
          <a:prstGeom prst="rect">
            <a:avLst/>
          </a:prstGeom>
          <a:solidFill>
            <a:schemeClr val="tx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04CCDB-B94E-4822-933A-75ADC890CF87}"/>
              </a:ext>
            </a:extLst>
          </p:cNvPr>
          <p:cNvSpPr>
            <a:spLocks noGrp="1"/>
          </p:cNvSpPr>
          <p:nvPr>
            <p:ph type="title"/>
          </p:nvPr>
        </p:nvSpPr>
        <p:spPr>
          <a:xfrm>
            <a:off x="2215376" y="964692"/>
            <a:ext cx="7761248" cy="1188720"/>
          </a:xfrm>
          <a:noFill/>
        </p:spPr>
        <p:txBody>
          <a:bodyPr>
            <a:normAutofit/>
          </a:bodyPr>
          <a:lstStyle/>
          <a:p>
            <a:pPr algn="ctr"/>
            <a:r>
              <a:rPr lang="en-US" sz="4000"/>
              <a:t>CARE of FUNDS</a:t>
            </a:r>
          </a:p>
        </p:txBody>
      </p:sp>
      <p:sp>
        <p:nvSpPr>
          <p:cNvPr id="3" name="Content Placeholder 2">
            <a:extLst>
              <a:ext uri="{FF2B5EF4-FFF2-40B4-BE49-F238E27FC236}">
                <a16:creationId xmlns:a16="http://schemas.microsoft.com/office/drawing/2014/main" id="{DBDC1705-C72B-4974-A732-6444890BF8BE}"/>
              </a:ext>
            </a:extLst>
          </p:cNvPr>
          <p:cNvSpPr>
            <a:spLocks noGrp="1"/>
          </p:cNvSpPr>
          <p:nvPr>
            <p:ph idx="1"/>
          </p:nvPr>
        </p:nvSpPr>
        <p:spPr>
          <a:xfrm>
            <a:off x="3530600" y="2638044"/>
            <a:ext cx="5130800" cy="3101983"/>
          </a:xfrm>
        </p:spPr>
        <p:txBody>
          <a:bodyPr>
            <a:normAutofit/>
          </a:bodyPr>
          <a:lstStyle/>
          <a:p>
            <a:r>
              <a:rPr lang="en-US" sz="2000" dirty="0"/>
              <a:t>WITHOUT FUNDS YOU WILL CEASE TO EXIST</a:t>
            </a:r>
          </a:p>
          <a:p>
            <a:r>
              <a:rPr lang="en-US" sz="2000" dirty="0"/>
              <a:t>TRUST BUT VERIFY</a:t>
            </a:r>
          </a:p>
          <a:p>
            <a:r>
              <a:rPr lang="en-US" sz="2000" dirty="0"/>
              <a:t>INTERNAL CONTROLS</a:t>
            </a:r>
          </a:p>
          <a:p>
            <a:pPr lvl="1"/>
            <a:r>
              <a:rPr lang="en-US" sz="2000" dirty="0"/>
              <a:t>USE THE BANK</a:t>
            </a:r>
          </a:p>
          <a:p>
            <a:pPr lvl="1"/>
            <a:r>
              <a:rPr lang="en-US" sz="2000" dirty="0"/>
              <a:t>AVOID CASH</a:t>
            </a:r>
          </a:p>
          <a:p>
            <a:pPr marL="457200" lvl="1" indent="0">
              <a:buNone/>
            </a:pPr>
            <a:endParaRPr lang="en-US" sz="2000" dirty="0"/>
          </a:p>
          <a:p>
            <a:pPr marL="457200" lvl="1" indent="0">
              <a:buNone/>
            </a:pPr>
            <a:endParaRPr lang="en-US" sz="2000" dirty="0"/>
          </a:p>
          <a:p>
            <a:pPr marL="457200" lvl="1" indent="0">
              <a:buNone/>
            </a:pPr>
            <a:endParaRPr lang="en-US" sz="2000" dirty="0"/>
          </a:p>
        </p:txBody>
      </p:sp>
    </p:spTree>
    <p:extLst>
      <p:ext uri="{BB962C8B-B14F-4D97-AF65-F5344CB8AC3E}">
        <p14:creationId xmlns:p14="http://schemas.microsoft.com/office/powerpoint/2010/main" val="336637679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2518</TotalTime>
  <Words>432</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FINANCIAL MANAGEMENT</vt:lpstr>
      <vt:lpstr>NON PROFIT  501 (c) (3)</vt:lpstr>
      <vt:lpstr>NON PROFIT FILING REQUIREMENTS</vt:lpstr>
      <vt:lpstr>ACCOUNTING</vt:lpstr>
      <vt:lpstr>BUDGETING</vt:lpstr>
      <vt:lpstr>DONATIONS</vt:lpstr>
      <vt:lpstr>ACEPTTING CREDIT CARD PAYMENTS</vt:lpstr>
      <vt:lpstr>FUNDS</vt:lpstr>
      <vt:lpstr>CARE of FUNDS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dc:title>
  <dc:creator>Patrick Christ</dc:creator>
  <cp:lastModifiedBy>Patrick Christ</cp:lastModifiedBy>
  <cp:revision>3</cp:revision>
  <dcterms:created xsi:type="dcterms:W3CDTF">2019-01-28T22:24:12Z</dcterms:created>
  <dcterms:modified xsi:type="dcterms:W3CDTF">2019-01-30T16:22:46Z</dcterms:modified>
</cp:coreProperties>
</file>