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75" r:id="rId3"/>
    <p:sldId id="277" r:id="rId4"/>
    <p:sldId id="268" r:id="rId5"/>
    <p:sldId id="273" r:id="rId6"/>
    <p:sldId id="269" r:id="rId7"/>
    <p:sldId id="270" r:id="rId8"/>
    <p:sldId id="271" r:id="rId9"/>
    <p:sldId id="272" r:id="rId10"/>
    <p:sldId id="258" r:id="rId11"/>
    <p:sldId id="259" r:id="rId12"/>
    <p:sldId id="260" r:id="rId13"/>
    <p:sldId id="262" r:id="rId14"/>
    <p:sldId id="263" r:id="rId15"/>
    <p:sldId id="264" r:id="rId16"/>
    <p:sldId id="266" r:id="rId17"/>
    <p:sldId id="267" r:id="rId18"/>
    <p:sldId id="265" r:id="rId19"/>
    <p:sldId id="274"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61" d="100"/>
          <a:sy n="161" d="100"/>
        </p:scale>
        <p:origin x="15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C8F8CD-478D-45AF-8C7A-873E0B3AEBD7}" type="datetimeFigureOut">
              <a:rPr lang="en-US" smtClean="0"/>
              <a:t>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81A36-6FCC-4117-B2F0-FFCB6D9D2D1A}" type="slidenum">
              <a:rPr lang="en-US" smtClean="0"/>
              <a:t>‹#›</a:t>
            </a:fld>
            <a:endParaRPr lang="en-US"/>
          </a:p>
        </p:txBody>
      </p:sp>
    </p:spTree>
    <p:extLst>
      <p:ext uri="{BB962C8B-B14F-4D97-AF65-F5344CB8AC3E}">
        <p14:creationId xmlns:p14="http://schemas.microsoft.com/office/powerpoint/2010/main" val="3525280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2EAEB5-2718-48E8-81AF-CE3D7C512041}" type="slidenum">
              <a:rPr lang="en-US" smtClean="0"/>
              <a:t>4</a:t>
            </a:fld>
            <a:endParaRPr lang="en-US" dirty="0"/>
          </a:p>
        </p:txBody>
      </p:sp>
    </p:spTree>
    <p:extLst>
      <p:ext uri="{BB962C8B-B14F-4D97-AF65-F5344CB8AC3E}">
        <p14:creationId xmlns:p14="http://schemas.microsoft.com/office/powerpoint/2010/main" val="90062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68FB4-AC2D-46E7-84C3-EDE5A9EDF9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BE1C69-EEBE-4BB8-800E-537A594680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97DA99-62BD-4486-871A-75239AC3D651}"/>
              </a:ext>
            </a:extLst>
          </p:cNvPr>
          <p:cNvSpPr>
            <a:spLocks noGrp="1"/>
          </p:cNvSpPr>
          <p:nvPr>
            <p:ph type="dt" sz="half" idx="10"/>
          </p:nvPr>
        </p:nvSpPr>
        <p:spPr/>
        <p:txBody>
          <a:bodyPr/>
          <a:lstStyle/>
          <a:p>
            <a:fld id="{B16C748B-5319-41B8-963F-26DD1ABFD71E}" type="datetimeFigureOut">
              <a:rPr lang="en-US" smtClean="0"/>
              <a:t>2/2/2019</a:t>
            </a:fld>
            <a:endParaRPr lang="en-US"/>
          </a:p>
        </p:txBody>
      </p:sp>
      <p:sp>
        <p:nvSpPr>
          <p:cNvPr id="5" name="Footer Placeholder 4">
            <a:extLst>
              <a:ext uri="{FF2B5EF4-FFF2-40B4-BE49-F238E27FC236}">
                <a16:creationId xmlns:a16="http://schemas.microsoft.com/office/drawing/2014/main" id="{69E0C9A2-3BCD-4447-B4A1-043C8E0214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E33D21-7C4C-4EF2-9C40-7B52B74280C4}"/>
              </a:ext>
            </a:extLst>
          </p:cNvPr>
          <p:cNvSpPr>
            <a:spLocks noGrp="1"/>
          </p:cNvSpPr>
          <p:nvPr>
            <p:ph type="sldNum" sz="quarter" idx="12"/>
          </p:nvPr>
        </p:nvSpPr>
        <p:spPr/>
        <p:txBody>
          <a:bodyPr/>
          <a:lstStyle/>
          <a:p>
            <a:fld id="{FEDE4152-B01F-4261-9379-AF035A33E180}" type="slidenum">
              <a:rPr lang="en-US" smtClean="0"/>
              <a:t>‹#›</a:t>
            </a:fld>
            <a:endParaRPr lang="en-US"/>
          </a:p>
        </p:txBody>
      </p:sp>
    </p:spTree>
    <p:extLst>
      <p:ext uri="{BB962C8B-B14F-4D97-AF65-F5344CB8AC3E}">
        <p14:creationId xmlns:p14="http://schemas.microsoft.com/office/powerpoint/2010/main" val="3192963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D3A23-A7FB-4FEC-90F7-01B93B3A25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3EAEF1-18BB-45AE-A5B7-1B26D99720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4AE257-AAA8-448F-8E74-F205FB19A1FD}"/>
              </a:ext>
            </a:extLst>
          </p:cNvPr>
          <p:cNvSpPr>
            <a:spLocks noGrp="1"/>
          </p:cNvSpPr>
          <p:nvPr>
            <p:ph type="dt" sz="half" idx="10"/>
          </p:nvPr>
        </p:nvSpPr>
        <p:spPr/>
        <p:txBody>
          <a:bodyPr/>
          <a:lstStyle/>
          <a:p>
            <a:fld id="{B16C748B-5319-41B8-963F-26DD1ABFD71E}" type="datetimeFigureOut">
              <a:rPr lang="en-US" smtClean="0"/>
              <a:t>2/2/2019</a:t>
            </a:fld>
            <a:endParaRPr lang="en-US"/>
          </a:p>
        </p:txBody>
      </p:sp>
      <p:sp>
        <p:nvSpPr>
          <p:cNvPr id="5" name="Footer Placeholder 4">
            <a:extLst>
              <a:ext uri="{FF2B5EF4-FFF2-40B4-BE49-F238E27FC236}">
                <a16:creationId xmlns:a16="http://schemas.microsoft.com/office/drawing/2014/main" id="{5746871A-A9B8-4BB3-840C-378F1280F6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F3456-7197-458A-8B3A-127B20F64916}"/>
              </a:ext>
            </a:extLst>
          </p:cNvPr>
          <p:cNvSpPr>
            <a:spLocks noGrp="1"/>
          </p:cNvSpPr>
          <p:nvPr>
            <p:ph type="sldNum" sz="quarter" idx="12"/>
          </p:nvPr>
        </p:nvSpPr>
        <p:spPr/>
        <p:txBody>
          <a:bodyPr/>
          <a:lstStyle/>
          <a:p>
            <a:fld id="{FEDE4152-B01F-4261-9379-AF035A33E180}" type="slidenum">
              <a:rPr lang="en-US" smtClean="0"/>
              <a:t>‹#›</a:t>
            </a:fld>
            <a:endParaRPr lang="en-US"/>
          </a:p>
        </p:txBody>
      </p:sp>
    </p:spTree>
    <p:extLst>
      <p:ext uri="{BB962C8B-B14F-4D97-AF65-F5344CB8AC3E}">
        <p14:creationId xmlns:p14="http://schemas.microsoft.com/office/powerpoint/2010/main" val="12835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3DC95F-F0B5-42AB-B53D-40DC454FAA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DEAD4B-B501-488E-AAE6-3567509050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FE775B-629C-4BB2-91EF-CE37661ED319}"/>
              </a:ext>
            </a:extLst>
          </p:cNvPr>
          <p:cNvSpPr>
            <a:spLocks noGrp="1"/>
          </p:cNvSpPr>
          <p:nvPr>
            <p:ph type="dt" sz="half" idx="10"/>
          </p:nvPr>
        </p:nvSpPr>
        <p:spPr/>
        <p:txBody>
          <a:bodyPr/>
          <a:lstStyle/>
          <a:p>
            <a:fld id="{B16C748B-5319-41B8-963F-26DD1ABFD71E}" type="datetimeFigureOut">
              <a:rPr lang="en-US" smtClean="0"/>
              <a:t>2/2/2019</a:t>
            </a:fld>
            <a:endParaRPr lang="en-US"/>
          </a:p>
        </p:txBody>
      </p:sp>
      <p:sp>
        <p:nvSpPr>
          <p:cNvPr id="5" name="Footer Placeholder 4">
            <a:extLst>
              <a:ext uri="{FF2B5EF4-FFF2-40B4-BE49-F238E27FC236}">
                <a16:creationId xmlns:a16="http://schemas.microsoft.com/office/drawing/2014/main" id="{7184288C-B634-430C-A524-73EB21497B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152BC0-7E7E-4448-981B-049F655F4C94}"/>
              </a:ext>
            </a:extLst>
          </p:cNvPr>
          <p:cNvSpPr>
            <a:spLocks noGrp="1"/>
          </p:cNvSpPr>
          <p:nvPr>
            <p:ph type="sldNum" sz="quarter" idx="12"/>
          </p:nvPr>
        </p:nvSpPr>
        <p:spPr/>
        <p:txBody>
          <a:bodyPr/>
          <a:lstStyle/>
          <a:p>
            <a:fld id="{FEDE4152-B01F-4261-9379-AF035A33E180}" type="slidenum">
              <a:rPr lang="en-US" smtClean="0"/>
              <a:t>‹#›</a:t>
            </a:fld>
            <a:endParaRPr lang="en-US"/>
          </a:p>
        </p:txBody>
      </p:sp>
    </p:spTree>
    <p:extLst>
      <p:ext uri="{BB962C8B-B14F-4D97-AF65-F5344CB8AC3E}">
        <p14:creationId xmlns:p14="http://schemas.microsoft.com/office/powerpoint/2010/main" val="327598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D60BA-0C81-4DD9-B196-A3D595B7A7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5C328C-280F-4744-B733-F7E69C81343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362A56-0779-4966-9E62-0F7B69AD3E64}"/>
              </a:ext>
            </a:extLst>
          </p:cNvPr>
          <p:cNvSpPr>
            <a:spLocks noGrp="1"/>
          </p:cNvSpPr>
          <p:nvPr>
            <p:ph type="dt" sz="half" idx="10"/>
          </p:nvPr>
        </p:nvSpPr>
        <p:spPr/>
        <p:txBody>
          <a:bodyPr/>
          <a:lstStyle/>
          <a:p>
            <a:fld id="{B16C748B-5319-41B8-963F-26DD1ABFD71E}" type="datetimeFigureOut">
              <a:rPr lang="en-US" smtClean="0"/>
              <a:t>2/2/2019</a:t>
            </a:fld>
            <a:endParaRPr lang="en-US"/>
          </a:p>
        </p:txBody>
      </p:sp>
      <p:sp>
        <p:nvSpPr>
          <p:cNvPr id="5" name="Footer Placeholder 4">
            <a:extLst>
              <a:ext uri="{FF2B5EF4-FFF2-40B4-BE49-F238E27FC236}">
                <a16:creationId xmlns:a16="http://schemas.microsoft.com/office/drawing/2014/main" id="{82924004-B831-464D-BA1E-C57BD03B31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95664F-FD95-4264-9A71-06245B7D1CB6}"/>
              </a:ext>
            </a:extLst>
          </p:cNvPr>
          <p:cNvSpPr>
            <a:spLocks noGrp="1"/>
          </p:cNvSpPr>
          <p:nvPr>
            <p:ph type="sldNum" sz="quarter" idx="12"/>
          </p:nvPr>
        </p:nvSpPr>
        <p:spPr/>
        <p:txBody>
          <a:bodyPr/>
          <a:lstStyle/>
          <a:p>
            <a:fld id="{FEDE4152-B01F-4261-9379-AF035A33E180}" type="slidenum">
              <a:rPr lang="en-US" smtClean="0"/>
              <a:t>‹#›</a:t>
            </a:fld>
            <a:endParaRPr lang="en-US"/>
          </a:p>
        </p:txBody>
      </p:sp>
    </p:spTree>
    <p:extLst>
      <p:ext uri="{BB962C8B-B14F-4D97-AF65-F5344CB8AC3E}">
        <p14:creationId xmlns:p14="http://schemas.microsoft.com/office/powerpoint/2010/main" val="122997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725FE-C862-4C7E-A976-ED519C83D9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BEF158-51EF-4704-9E99-78CCCCC623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CE90AE5-80A1-41D9-B625-CCEFCD15C391}"/>
              </a:ext>
            </a:extLst>
          </p:cNvPr>
          <p:cNvSpPr>
            <a:spLocks noGrp="1"/>
          </p:cNvSpPr>
          <p:nvPr>
            <p:ph type="dt" sz="half" idx="10"/>
          </p:nvPr>
        </p:nvSpPr>
        <p:spPr/>
        <p:txBody>
          <a:bodyPr/>
          <a:lstStyle/>
          <a:p>
            <a:fld id="{B16C748B-5319-41B8-963F-26DD1ABFD71E}" type="datetimeFigureOut">
              <a:rPr lang="en-US" smtClean="0"/>
              <a:t>2/2/2019</a:t>
            </a:fld>
            <a:endParaRPr lang="en-US"/>
          </a:p>
        </p:txBody>
      </p:sp>
      <p:sp>
        <p:nvSpPr>
          <p:cNvPr id="5" name="Footer Placeholder 4">
            <a:extLst>
              <a:ext uri="{FF2B5EF4-FFF2-40B4-BE49-F238E27FC236}">
                <a16:creationId xmlns:a16="http://schemas.microsoft.com/office/drawing/2014/main" id="{DD4B86E1-1190-4C50-A37A-200CC793E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460C2F-C59B-4220-A2CE-5D70FA16B682}"/>
              </a:ext>
            </a:extLst>
          </p:cNvPr>
          <p:cNvSpPr>
            <a:spLocks noGrp="1"/>
          </p:cNvSpPr>
          <p:nvPr>
            <p:ph type="sldNum" sz="quarter" idx="12"/>
          </p:nvPr>
        </p:nvSpPr>
        <p:spPr/>
        <p:txBody>
          <a:bodyPr/>
          <a:lstStyle/>
          <a:p>
            <a:fld id="{FEDE4152-B01F-4261-9379-AF035A33E180}" type="slidenum">
              <a:rPr lang="en-US" smtClean="0"/>
              <a:t>‹#›</a:t>
            </a:fld>
            <a:endParaRPr lang="en-US"/>
          </a:p>
        </p:txBody>
      </p:sp>
    </p:spTree>
    <p:extLst>
      <p:ext uri="{BB962C8B-B14F-4D97-AF65-F5344CB8AC3E}">
        <p14:creationId xmlns:p14="http://schemas.microsoft.com/office/powerpoint/2010/main" val="402653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35D9-0DF4-496D-86B1-E4BCF2D331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F6CED9-1B2D-420B-81EA-46B99C38F0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FDA130-51A2-401A-B158-5F95082CCF2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309AFC-D568-4585-8270-64792525F38B}"/>
              </a:ext>
            </a:extLst>
          </p:cNvPr>
          <p:cNvSpPr>
            <a:spLocks noGrp="1"/>
          </p:cNvSpPr>
          <p:nvPr>
            <p:ph type="dt" sz="half" idx="10"/>
          </p:nvPr>
        </p:nvSpPr>
        <p:spPr/>
        <p:txBody>
          <a:bodyPr/>
          <a:lstStyle/>
          <a:p>
            <a:fld id="{B16C748B-5319-41B8-963F-26DD1ABFD71E}" type="datetimeFigureOut">
              <a:rPr lang="en-US" smtClean="0"/>
              <a:t>2/2/2019</a:t>
            </a:fld>
            <a:endParaRPr lang="en-US"/>
          </a:p>
        </p:txBody>
      </p:sp>
      <p:sp>
        <p:nvSpPr>
          <p:cNvPr id="6" name="Footer Placeholder 5">
            <a:extLst>
              <a:ext uri="{FF2B5EF4-FFF2-40B4-BE49-F238E27FC236}">
                <a16:creationId xmlns:a16="http://schemas.microsoft.com/office/drawing/2014/main" id="{6BC484EB-E489-42AC-BBE0-0328AFCD0F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E41147-E146-4284-B9BE-1F77B5416836}"/>
              </a:ext>
            </a:extLst>
          </p:cNvPr>
          <p:cNvSpPr>
            <a:spLocks noGrp="1"/>
          </p:cNvSpPr>
          <p:nvPr>
            <p:ph type="sldNum" sz="quarter" idx="12"/>
          </p:nvPr>
        </p:nvSpPr>
        <p:spPr/>
        <p:txBody>
          <a:bodyPr/>
          <a:lstStyle/>
          <a:p>
            <a:fld id="{FEDE4152-B01F-4261-9379-AF035A33E180}" type="slidenum">
              <a:rPr lang="en-US" smtClean="0"/>
              <a:t>‹#›</a:t>
            </a:fld>
            <a:endParaRPr lang="en-US"/>
          </a:p>
        </p:txBody>
      </p:sp>
    </p:spTree>
    <p:extLst>
      <p:ext uri="{BB962C8B-B14F-4D97-AF65-F5344CB8AC3E}">
        <p14:creationId xmlns:p14="http://schemas.microsoft.com/office/powerpoint/2010/main" val="534613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CCC65-822B-4C9A-9D13-B375E91C23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3E2D01-623E-4298-8868-3784D04F60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8CE4C7-6D82-4B8F-BCA6-9E8D9B6770F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81EC9F-04AB-4803-AC16-8B73DAD742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A441E2-73AF-44DC-A1F5-7E9B854709C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A0B391-7C0F-4EA2-B127-B2CDD74FBC0C}"/>
              </a:ext>
            </a:extLst>
          </p:cNvPr>
          <p:cNvSpPr>
            <a:spLocks noGrp="1"/>
          </p:cNvSpPr>
          <p:nvPr>
            <p:ph type="dt" sz="half" idx="10"/>
          </p:nvPr>
        </p:nvSpPr>
        <p:spPr/>
        <p:txBody>
          <a:bodyPr/>
          <a:lstStyle/>
          <a:p>
            <a:fld id="{B16C748B-5319-41B8-963F-26DD1ABFD71E}" type="datetimeFigureOut">
              <a:rPr lang="en-US" smtClean="0"/>
              <a:t>2/2/2019</a:t>
            </a:fld>
            <a:endParaRPr lang="en-US"/>
          </a:p>
        </p:txBody>
      </p:sp>
      <p:sp>
        <p:nvSpPr>
          <p:cNvPr id="8" name="Footer Placeholder 7">
            <a:extLst>
              <a:ext uri="{FF2B5EF4-FFF2-40B4-BE49-F238E27FC236}">
                <a16:creationId xmlns:a16="http://schemas.microsoft.com/office/drawing/2014/main" id="{1AB88530-4B73-4207-A588-8B11E0631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1AB497-FDB1-4D31-8E32-BFBDE9A79D03}"/>
              </a:ext>
            </a:extLst>
          </p:cNvPr>
          <p:cNvSpPr>
            <a:spLocks noGrp="1"/>
          </p:cNvSpPr>
          <p:nvPr>
            <p:ph type="sldNum" sz="quarter" idx="12"/>
          </p:nvPr>
        </p:nvSpPr>
        <p:spPr/>
        <p:txBody>
          <a:bodyPr/>
          <a:lstStyle/>
          <a:p>
            <a:fld id="{FEDE4152-B01F-4261-9379-AF035A33E180}" type="slidenum">
              <a:rPr lang="en-US" smtClean="0"/>
              <a:t>‹#›</a:t>
            </a:fld>
            <a:endParaRPr lang="en-US"/>
          </a:p>
        </p:txBody>
      </p:sp>
    </p:spTree>
    <p:extLst>
      <p:ext uri="{BB962C8B-B14F-4D97-AF65-F5344CB8AC3E}">
        <p14:creationId xmlns:p14="http://schemas.microsoft.com/office/powerpoint/2010/main" val="294230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F4665-715D-4132-9A4E-7AFCDDC72B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CAF8F5-CD64-4A38-B042-C00B2C8FC5B0}"/>
              </a:ext>
            </a:extLst>
          </p:cNvPr>
          <p:cNvSpPr>
            <a:spLocks noGrp="1"/>
          </p:cNvSpPr>
          <p:nvPr>
            <p:ph type="dt" sz="half" idx="10"/>
          </p:nvPr>
        </p:nvSpPr>
        <p:spPr/>
        <p:txBody>
          <a:bodyPr/>
          <a:lstStyle/>
          <a:p>
            <a:fld id="{B16C748B-5319-41B8-963F-26DD1ABFD71E}" type="datetimeFigureOut">
              <a:rPr lang="en-US" smtClean="0"/>
              <a:t>2/2/2019</a:t>
            </a:fld>
            <a:endParaRPr lang="en-US"/>
          </a:p>
        </p:txBody>
      </p:sp>
      <p:sp>
        <p:nvSpPr>
          <p:cNvPr id="4" name="Footer Placeholder 3">
            <a:extLst>
              <a:ext uri="{FF2B5EF4-FFF2-40B4-BE49-F238E27FC236}">
                <a16:creationId xmlns:a16="http://schemas.microsoft.com/office/drawing/2014/main" id="{3D637DFC-F257-4117-A4AF-DAF673D674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26F199-7051-4CBC-8B63-14755F413BE9}"/>
              </a:ext>
            </a:extLst>
          </p:cNvPr>
          <p:cNvSpPr>
            <a:spLocks noGrp="1"/>
          </p:cNvSpPr>
          <p:nvPr>
            <p:ph type="sldNum" sz="quarter" idx="12"/>
          </p:nvPr>
        </p:nvSpPr>
        <p:spPr/>
        <p:txBody>
          <a:bodyPr/>
          <a:lstStyle/>
          <a:p>
            <a:fld id="{FEDE4152-B01F-4261-9379-AF035A33E180}" type="slidenum">
              <a:rPr lang="en-US" smtClean="0"/>
              <a:t>‹#›</a:t>
            </a:fld>
            <a:endParaRPr lang="en-US"/>
          </a:p>
        </p:txBody>
      </p:sp>
    </p:spTree>
    <p:extLst>
      <p:ext uri="{BB962C8B-B14F-4D97-AF65-F5344CB8AC3E}">
        <p14:creationId xmlns:p14="http://schemas.microsoft.com/office/powerpoint/2010/main" val="241105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19DC46-7633-4857-8647-BF0E5868877E}"/>
              </a:ext>
            </a:extLst>
          </p:cNvPr>
          <p:cNvSpPr>
            <a:spLocks noGrp="1"/>
          </p:cNvSpPr>
          <p:nvPr>
            <p:ph type="dt" sz="half" idx="10"/>
          </p:nvPr>
        </p:nvSpPr>
        <p:spPr/>
        <p:txBody>
          <a:bodyPr/>
          <a:lstStyle/>
          <a:p>
            <a:fld id="{B16C748B-5319-41B8-963F-26DD1ABFD71E}" type="datetimeFigureOut">
              <a:rPr lang="en-US" smtClean="0"/>
              <a:t>2/2/2019</a:t>
            </a:fld>
            <a:endParaRPr lang="en-US"/>
          </a:p>
        </p:txBody>
      </p:sp>
      <p:sp>
        <p:nvSpPr>
          <p:cNvPr id="3" name="Footer Placeholder 2">
            <a:extLst>
              <a:ext uri="{FF2B5EF4-FFF2-40B4-BE49-F238E27FC236}">
                <a16:creationId xmlns:a16="http://schemas.microsoft.com/office/drawing/2014/main" id="{136B816B-8C01-4DE5-8DBF-5933A6B8FA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BC2643-2C53-44C8-A7C8-5E7135FE1C23}"/>
              </a:ext>
            </a:extLst>
          </p:cNvPr>
          <p:cNvSpPr>
            <a:spLocks noGrp="1"/>
          </p:cNvSpPr>
          <p:nvPr>
            <p:ph type="sldNum" sz="quarter" idx="12"/>
          </p:nvPr>
        </p:nvSpPr>
        <p:spPr/>
        <p:txBody>
          <a:bodyPr/>
          <a:lstStyle/>
          <a:p>
            <a:fld id="{FEDE4152-B01F-4261-9379-AF035A33E180}" type="slidenum">
              <a:rPr lang="en-US" smtClean="0"/>
              <a:t>‹#›</a:t>
            </a:fld>
            <a:endParaRPr lang="en-US"/>
          </a:p>
        </p:txBody>
      </p:sp>
    </p:spTree>
    <p:extLst>
      <p:ext uri="{BB962C8B-B14F-4D97-AF65-F5344CB8AC3E}">
        <p14:creationId xmlns:p14="http://schemas.microsoft.com/office/powerpoint/2010/main" val="213255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B9EFC-56D6-411D-8567-0A9DF146C9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4240D5-0F5F-4ED8-86DA-FD0EAB8908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86BC30-7E3A-489B-98D7-53CAEF868C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3B1082-1873-407B-982A-31FBE5395B5F}"/>
              </a:ext>
            </a:extLst>
          </p:cNvPr>
          <p:cNvSpPr>
            <a:spLocks noGrp="1"/>
          </p:cNvSpPr>
          <p:nvPr>
            <p:ph type="dt" sz="half" idx="10"/>
          </p:nvPr>
        </p:nvSpPr>
        <p:spPr/>
        <p:txBody>
          <a:bodyPr/>
          <a:lstStyle/>
          <a:p>
            <a:fld id="{B16C748B-5319-41B8-963F-26DD1ABFD71E}" type="datetimeFigureOut">
              <a:rPr lang="en-US" smtClean="0"/>
              <a:t>2/2/2019</a:t>
            </a:fld>
            <a:endParaRPr lang="en-US"/>
          </a:p>
        </p:txBody>
      </p:sp>
      <p:sp>
        <p:nvSpPr>
          <p:cNvPr id="6" name="Footer Placeholder 5">
            <a:extLst>
              <a:ext uri="{FF2B5EF4-FFF2-40B4-BE49-F238E27FC236}">
                <a16:creationId xmlns:a16="http://schemas.microsoft.com/office/drawing/2014/main" id="{D149694E-A5CB-4242-9629-1FD07CD4D8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62C6FD-C7C1-4A82-95BA-070C69645031}"/>
              </a:ext>
            </a:extLst>
          </p:cNvPr>
          <p:cNvSpPr>
            <a:spLocks noGrp="1"/>
          </p:cNvSpPr>
          <p:nvPr>
            <p:ph type="sldNum" sz="quarter" idx="12"/>
          </p:nvPr>
        </p:nvSpPr>
        <p:spPr/>
        <p:txBody>
          <a:bodyPr/>
          <a:lstStyle/>
          <a:p>
            <a:fld id="{FEDE4152-B01F-4261-9379-AF035A33E180}" type="slidenum">
              <a:rPr lang="en-US" smtClean="0"/>
              <a:t>‹#›</a:t>
            </a:fld>
            <a:endParaRPr lang="en-US"/>
          </a:p>
        </p:txBody>
      </p:sp>
    </p:spTree>
    <p:extLst>
      <p:ext uri="{BB962C8B-B14F-4D97-AF65-F5344CB8AC3E}">
        <p14:creationId xmlns:p14="http://schemas.microsoft.com/office/powerpoint/2010/main" val="231902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63356-E082-4367-8C86-4798D6771D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987EAD-F4C6-46FF-A819-4FA7D7F0FB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ABECD6-EEF9-4182-BD96-3E48ECBE1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092B1F-F1FB-49CB-8A94-AC7545BC5B0A}"/>
              </a:ext>
            </a:extLst>
          </p:cNvPr>
          <p:cNvSpPr>
            <a:spLocks noGrp="1"/>
          </p:cNvSpPr>
          <p:nvPr>
            <p:ph type="dt" sz="half" idx="10"/>
          </p:nvPr>
        </p:nvSpPr>
        <p:spPr/>
        <p:txBody>
          <a:bodyPr/>
          <a:lstStyle/>
          <a:p>
            <a:fld id="{B16C748B-5319-41B8-963F-26DD1ABFD71E}" type="datetimeFigureOut">
              <a:rPr lang="en-US" smtClean="0"/>
              <a:t>2/2/2019</a:t>
            </a:fld>
            <a:endParaRPr lang="en-US"/>
          </a:p>
        </p:txBody>
      </p:sp>
      <p:sp>
        <p:nvSpPr>
          <p:cNvPr id="6" name="Footer Placeholder 5">
            <a:extLst>
              <a:ext uri="{FF2B5EF4-FFF2-40B4-BE49-F238E27FC236}">
                <a16:creationId xmlns:a16="http://schemas.microsoft.com/office/drawing/2014/main" id="{87B402D1-D4D6-46ED-B6F4-7F6A648804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CC9984-5B0D-475D-99CF-A29D6F6F1051}"/>
              </a:ext>
            </a:extLst>
          </p:cNvPr>
          <p:cNvSpPr>
            <a:spLocks noGrp="1"/>
          </p:cNvSpPr>
          <p:nvPr>
            <p:ph type="sldNum" sz="quarter" idx="12"/>
          </p:nvPr>
        </p:nvSpPr>
        <p:spPr/>
        <p:txBody>
          <a:bodyPr/>
          <a:lstStyle/>
          <a:p>
            <a:fld id="{FEDE4152-B01F-4261-9379-AF035A33E180}" type="slidenum">
              <a:rPr lang="en-US" smtClean="0"/>
              <a:t>‹#›</a:t>
            </a:fld>
            <a:endParaRPr lang="en-US"/>
          </a:p>
        </p:txBody>
      </p:sp>
    </p:spTree>
    <p:extLst>
      <p:ext uri="{BB962C8B-B14F-4D97-AF65-F5344CB8AC3E}">
        <p14:creationId xmlns:p14="http://schemas.microsoft.com/office/powerpoint/2010/main" val="1716187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EC749A-B00A-4F23-A5E5-B79BE0B534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309A92-1059-491F-B169-5283515723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5B828-83E8-45D6-BB2E-620BD54865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C748B-5319-41B8-963F-26DD1ABFD71E}" type="datetimeFigureOut">
              <a:rPr lang="en-US" smtClean="0"/>
              <a:t>2/2/2019</a:t>
            </a:fld>
            <a:endParaRPr lang="en-US"/>
          </a:p>
        </p:txBody>
      </p:sp>
      <p:sp>
        <p:nvSpPr>
          <p:cNvPr id="5" name="Footer Placeholder 4">
            <a:extLst>
              <a:ext uri="{FF2B5EF4-FFF2-40B4-BE49-F238E27FC236}">
                <a16:creationId xmlns:a16="http://schemas.microsoft.com/office/drawing/2014/main" id="{0CB74CC6-389B-4944-BFB6-990DAD543B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10F3B-F52D-440D-A279-BFA3528492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E4152-B01F-4261-9379-AF035A33E180}" type="slidenum">
              <a:rPr lang="en-US" smtClean="0"/>
              <a:t>‹#›</a:t>
            </a:fld>
            <a:endParaRPr lang="en-US"/>
          </a:p>
        </p:txBody>
      </p:sp>
    </p:spTree>
    <p:extLst>
      <p:ext uri="{BB962C8B-B14F-4D97-AF65-F5344CB8AC3E}">
        <p14:creationId xmlns:p14="http://schemas.microsoft.com/office/powerpoint/2010/main" val="6588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806" y="263232"/>
            <a:ext cx="7406419" cy="686761"/>
          </a:xfrm>
        </p:spPr>
        <p:txBody>
          <a:bodyPr>
            <a:normAutofit/>
          </a:bodyPr>
          <a:lstStyle/>
          <a:p>
            <a:pPr algn="l"/>
            <a:r>
              <a:rPr lang="en-US" sz="3600" b="1" dirty="0"/>
              <a:t>Capitol Area Youth Soccer Association</a:t>
            </a:r>
          </a:p>
        </p:txBody>
      </p:sp>
      <p:sp>
        <p:nvSpPr>
          <p:cNvPr id="5" name="Title 1"/>
          <p:cNvSpPr txBox="1">
            <a:spLocks/>
          </p:cNvSpPr>
          <p:nvPr/>
        </p:nvSpPr>
        <p:spPr>
          <a:xfrm>
            <a:off x="2209800" y="2715389"/>
            <a:ext cx="7772400" cy="1829761"/>
          </a:xfrm>
          <a:prstGeom prst="rect">
            <a:avLst/>
          </a:prstGeom>
        </p:spPr>
        <p:txBody>
          <a:bodyPr vert="horz" anchor="ctr">
            <a:norm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dirty="0">
                <a:solidFill>
                  <a:schemeClr val="tx1"/>
                </a:solidFill>
                <a:effectLst/>
              </a:rPr>
              <a:t>How to run a Board Meeting</a:t>
            </a:r>
            <a:endParaRPr lang="en-US" sz="2600" dirty="0">
              <a:solidFill>
                <a:schemeClr val="tx1"/>
              </a:solidFill>
              <a:effectLst/>
            </a:endParaRPr>
          </a:p>
          <a:p>
            <a:pPr algn="ctr"/>
            <a:endParaRPr lang="en-US" sz="2600" dirty="0">
              <a:solidFill>
                <a:schemeClr val="tx1"/>
              </a:solidFill>
              <a:effectLst/>
            </a:endParaRPr>
          </a:p>
          <a:p>
            <a:pPr algn="ctr"/>
            <a:r>
              <a:rPr lang="en-US" sz="2600" dirty="0">
                <a:solidFill>
                  <a:schemeClr val="tx1"/>
                </a:solidFill>
                <a:effectLst/>
              </a:rPr>
              <a:t>Robert’s Rules 101 for Soccer Board Meetings</a:t>
            </a:r>
          </a:p>
        </p:txBody>
      </p:sp>
      <p:pic>
        <p:nvPicPr>
          <p:cNvPr id="4" name="Picture 3">
            <a:extLst>
              <a:ext uri="{FF2B5EF4-FFF2-40B4-BE49-F238E27FC236}">
                <a16:creationId xmlns:a16="http://schemas.microsoft.com/office/drawing/2014/main" id="{FE2D26B7-3518-491D-A475-36C3791D832E}"/>
              </a:ext>
            </a:extLst>
          </p:cNvPr>
          <p:cNvPicPr>
            <a:picLocks noChangeAspect="1"/>
          </p:cNvPicPr>
          <p:nvPr/>
        </p:nvPicPr>
        <p:blipFill>
          <a:blip r:embed="rId2"/>
          <a:stretch>
            <a:fillRect/>
          </a:stretch>
        </p:blipFill>
        <p:spPr>
          <a:xfrm>
            <a:off x="9346259" y="185976"/>
            <a:ext cx="1706823" cy="1435006"/>
          </a:xfrm>
          <a:prstGeom prst="rect">
            <a:avLst/>
          </a:prstGeom>
        </p:spPr>
      </p:pic>
    </p:spTree>
    <p:extLst>
      <p:ext uri="{BB962C8B-B14F-4D97-AF65-F5344CB8AC3E}">
        <p14:creationId xmlns:p14="http://schemas.microsoft.com/office/powerpoint/2010/main" val="2349221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0200"/>
            <a:ext cx="10515600" cy="4351338"/>
          </a:xfrm>
        </p:spPr>
        <p:txBody>
          <a:bodyPr>
            <a:normAutofit/>
          </a:bodyPr>
          <a:lstStyle/>
          <a:p>
            <a:pPr marL="109728" indent="0">
              <a:buNone/>
            </a:pPr>
            <a:r>
              <a:rPr lang="en-US" sz="2400" dirty="0"/>
              <a:t>The following are procedures that are quite often conducted too formally and thus requiring more time than is necessary:</a:t>
            </a:r>
            <a:br>
              <a:rPr lang="en-US" sz="2400" dirty="0"/>
            </a:br>
            <a:endParaRPr lang="en-US" sz="2400" dirty="0"/>
          </a:p>
          <a:p>
            <a:pPr lvl="2">
              <a:buFont typeface="Wingdings" pitchFamily="2" charset="2"/>
              <a:buChar char="§"/>
            </a:pPr>
            <a:r>
              <a:rPr lang="en-US" dirty="0"/>
              <a:t>procedure to approve reading and approving minutes.</a:t>
            </a:r>
            <a:br>
              <a:rPr lang="en-US" dirty="0"/>
            </a:br>
            <a:endParaRPr lang="en-US" dirty="0"/>
          </a:p>
          <a:p>
            <a:pPr lvl="2">
              <a:buFont typeface="Wingdings" pitchFamily="2" charset="2"/>
              <a:buChar char="§"/>
            </a:pPr>
            <a:r>
              <a:rPr lang="en-US" dirty="0"/>
              <a:t>reports: actions taken in regard to reports; treasurer’s report.</a:t>
            </a:r>
            <a:br>
              <a:rPr lang="en-US" dirty="0"/>
            </a:br>
            <a:endParaRPr lang="en-US" dirty="0"/>
          </a:p>
          <a:p>
            <a:pPr lvl="2">
              <a:buFont typeface="Wingdings" pitchFamily="2" charset="2"/>
              <a:buChar char="§"/>
            </a:pPr>
            <a:r>
              <a:rPr lang="en-US" dirty="0"/>
              <a:t>closing nominations.</a:t>
            </a:r>
            <a:br>
              <a:rPr lang="en-US" dirty="0"/>
            </a:br>
            <a:endParaRPr lang="en-US" dirty="0"/>
          </a:p>
          <a:p>
            <a:pPr lvl="2">
              <a:buFont typeface="Wingdings" pitchFamily="2" charset="2"/>
              <a:buChar char="§"/>
            </a:pPr>
            <a:r>
              <a:rPr lang="en-US" dirty="0"/>
              <a:t>adjournment procedure.</a:t>
            </a:r>
            <a:br>
              <a:rPr lang="en-US" dirty="0"/>
            </a:br>
            <a:endParaRPr lang="en-US" dirty="0"/>
          </a:p>
          <a:p>
            <a:pPr lvl="2">
              <a:buFont typeface="Wingdings" pitchFamily="2" charset="2"/>
              <a:buChar char="§"/>
            </a:pPr>
            <a:r>
              <a:rPr lang="en-US" dirty="0"/>
              <a:t>unanimous consent or common consent.</a:t>
            </a:r>
          </a:p>
        </p:txBody>
      </p:sp>
      <p:sp>
        <p:nvSpPr>
          <p:cNvPr id="3" name="Title 2"/>
          <p:cNvSpPr>
            <a:spLocks noGrp="1"/>
          </p:cNvSpPr>
          <p:nvPr>
            <p:ph type="title"/>
          </p:nvPr>
        </p:nvSpPr>
        <p:spPr/>
        <p:txBody>
          <a:bodyPr/>
          <a:lstStyle/>
          <a:p>
            <a:pPr algn="ctr"/>
            <a:r>
              <a:rPr lang="en-US" dirty="0">
                <a:effectLst/>
              </a:rPr>
              <a:t>Expediting Business</a:t>
            </a:r>
            <a:endParaRPr lang="en-US" dirty="0"/>
          </a:p>
        </p:txBody>
      </p:sp>
    </p:spTree>
    <p:extLst>
      <p:ext uri="{BB962C8B-B14F-4D97-AF65-F5344CB8AC3E}">
        <p14:creationId xmlns:p14="http://schemas.microsoft.com/office/powerpoint/2010/main" val="2779848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0200"/>
            <a:ext cx="10515600" cy="4351338"/>
          </a:xfrm>
        </p:spPr>
        <p:txBody>
          <a:bodyPr>
            <a:normAutofit/>
          </a:bodyPr>
          <a:lstStyle/>
          <a:p>
            <a:r>
              <a:rPr lang="en-US" sz="2400" dirty="0"/>
              <a:t>Procedure</a:t>
            </a:r>
          </a:p>
          <a:p>
            <a:r>
              <a:rPr lang="en-US" sz="2400" dirty="0"/>
              <a:t>Classes of Motions</a:t>
            </a:r>
          </a:p>
          <a:p>
            <a:r>
              <a:rPr lang="en-US" sz="2400" dirty="0"/>
              <a:t>Motions having precedence and are ranked</a:t>
            </a:r>
          </a:p>
          <a:p>
            <a:r>
              <a:rPr lang="en-US" sz="2400" dirty="0"/>
              <a:t>Incidental Motions</a:t>
            </a:r>
          </a:p>
          <a:p>
            <a:r>
              <a:rPr lang="en-US" sz="2400" dirty="0"/>
              <a:t>Motions that bring a question again before the assembly</a:t>
            </a:r>
          </a:p>
          <a:p>
            <a:r>
              <a:rPr lang="en-US" sz="2400" dirty="0"/>
              <a:t>Amendments</a:t>
            </a:r>
          </a:p>
          <a:p>
            <a:r>
              <a:rPr lang="en-US" sz="2400" dirty="0"/>
              <a:t>Debate and cutting off debate</a:t>
            </a:r>
          </a:p>
          <a:p>
            <a:r>
              <a:rPr lang="en-US" sz="2400" dirty="0"/>
              <a:t>Rescinding, appealing or amending something previously adopted</a:t>
            </a:r>
          </a:p>
        </p:txBody>
      </p:sp>
      <p:sp>
        <p:nvSpPr>
          <p:cNvPr id="3" name="Title 2"/>
          <p:cNvSpPr>
            <a:spLocks noGrp="1"/>
          </p:cNvSpPr>
          <p:nvPr>
            <p:ph type="title"/>
          </p:nvPr>
        </p:nvSpPr>
        <p:spPr/>
        <p:txBody>
          <a:bodyPr/>
          <a:lstStyle/>
          <a:p>
            <a:pPr algn="ctr"/>
            <a:r>
              <a:rPr lang="en-US" dirty="0"/>
              <a:t>Motions</a:t>
            </a:r>
          </a:p>
        </p:txBody>
      </p:sp>
    </p:spTree>
    <p:extLst>
      <p:ext uri="{BB962C8B-B14F-4D97-AF65-F5344CB8AC3E}">
        <p14:creationId xmlns:p14="http://schemas.microsoft.com/office/powerpoint/2010/main" val="2489136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0200"/>
            <a:ext cx="10515600" cy="4351338"/>
          </a:xfrm>
        </p:spPr>
        <p:txBody>
          <a:bodyPr>
            <a:normAutofit/>
          </a:bodyPr>
          <a:lstStyle/>
          <a:p>
            <a:r>
              <a:rPr lang="en-US" b="1" dirty="0"/>
              <a:t>Procedure</a:t>
            </a:r>
          </a:p>
          <a:p>
            <a:pPr lvl="1"/>
            <a:r>
              <a:rPr lang="en-US" dirty="0"/>
              <a:t>A member rises and addresses the Chair.</a:t>
            </a:r>
          </a:p>
          <a:p>
            <a:pPr lvl="1"/>
            <a:r>
              <a:rPr lang="en-US" dirty="0"/>
              <a:t>The Chair recognizes the member.</a:t>
            </a:r>
          </a:p>
          <a:p>
            <a:pPr lvl="1"/>
            <a:r>
              <a:rPr lang="en-US" dirty="0"/>
              <a:t>The member makes a motion (saying “I move that. . . “).</a:t>
            </a:r>
          </a:p>
          <a:p>
            <a:pPr lvl="1"/>
            <a:r>
              <a:rPr lang="en-US" dirty="0"/>
              <a:t>Another member seconds the motion (when a second is required).</a:t>
            </a:r>
          </a:p>
          <a:p>
            <a:pPr lvl="1"/>
            <a:r>
              <a:rPr lang="en-US" dirty="0"/>
              <a:t>The Chair states the motion (making the motion the property of the assembly).</a:t>
            </a:r>
          </a:p>
          <a:p>
            <a:pPr lvl="1"/>
            <a:r>
              <a:rPr lang="en-US" dirty="0"/>
              <a:t>The Chair ask for discussion (confined to the merits; no personal comments).</a:t>
            </a:r>
          </a:p>
          <a:p>
            <a:pPr lvl="1"/>
            <a:r>
              <a:rPr lang="en-US" dirty="0"/>
              <a:t>The Chair puts the question to a vote (“Are you ready for the question?” or “Does anyone else wish to speak?” and then the Chair states the motion.).</a:t>
            </a:r>
          </a:p>
          <a:p>
            <a:pPr lvl="1"/>
            <a:r>
              <a:rPr lang="en-US" dirty="0"/>
              <a:t>The Chair announces the results of the vote and assigns responsibility, if any.</a:t>
            </a:r>
          </a:p>
          <a:p>
            <a:endParaRPr lang="en-US" b="1" dirty="0"/>
          </a:p>
        </p:txBody>
      </p:sp>
      <p:sp>
        <p:nvSpPr>
          <p:cNvPr id="3" name="Title 2"/>
          <p:cNvSpPr>
            <a:spLocks noGrp="1"/>
          </p:cNvSpPr>
          <p:nvPr>
            <p:ph type="title"/>
          </p:nvPr>
        </p:nvSpPr>
        <p:spPr/>
        <p:txBody>
          <a:bodyPr/>
          <a:lstStyle/>
          <a:p>
            <a:pPr algn="ctr"/>
            <a:r>
              <a:rPr lang="en-US" dirty="0"/>
              <a:t>Motions</a:t>
            </a:r>
          </a:p>
        </p:txBody>
      </p:sp>
    </p:spTree>
    <p:extLst>
      <p:ext uri="{BB962C8B-B14F-4D97-AF65-F5344CB8AC3E}">
        <p14:creationId xmlns:p14="http://schemas.microsoft.com/office/powerpoint/2010/main" val="2251833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0200"/>
            <a:ext cx="10515600" cy="4351338"/>
          </a:xfrm>
        </p:spPr>
        <p:txBody>
          <a:bodyPr>
            <a:normAutofit fontScale="77500" lnSpcReduction="20000"/>
          </a:bodyPr>
          <a:lstStyle/>
          <a:p>
            <a:r>
              <a:rPr lang="en-US" b="1" dirty="0"/>
              <a:t>Classes of Motions</a:t>
            </a:r>
          </a:p>
          <a:p>
            <a:pPr lvl="1">
              <a:buFont typeface="Wingdings" pitchFamily="2" charset="2"/>
              <a:buChar char="§"/>
            </a:pPr>
            <a:r>
              <a:rPr lang="en-US" dirty="0"/>
              <a:t>There are 5 classes of motions:</a:t>
            </a:r>
          </a:p>
          <a:p>
            <a:pPr lvl="2">
              <a:buFont typeface="Wingdings" pitchFamily="2" charset="2"/>
              <a:buChar char="§"/>
            </a:pPr>
            <a:r>
              <a:rPr lang="en-US" dirty="0"/>
              <a:t>(1) main motion:</a:t>
            </a:r>
          </a:p>
          <a:p>
            <a:pPr lvl="3">
              <a:buFont typeface="Wingdings" pitchFamily="2" charset="2"/>
              <a:buChar char="§"/>
            </a:pPr>
            <a:r>
              <a:rPr lang="en-US" dirty="0"/>
              <a:t>(A) original main motion</a:t>
            </a:r>
          </a:p>
          <a:p>
            <a:pPr lvl="3">
              <a:buFont typeface="Wingdings" pitchFamily="2" charset="2"/>
              <a:buChar char="§"/>
            </a:pPr>
            <a:r>
              <a:rPr lang="en-US" dirty="0"/>
              <a:t>(B) incidental main motion</a:t>
            </a:r>
          </a:p>
          <a:p>
            <a:pPr lvl="2">
              <a:buFont typeface="Wingdings" pitchFamily="2" charset="2"/>
              <a:buChar char="§"/>
            </a:pPr>
            <a:r>
              <a:rPr lang="en-US" dirty="0"/>
              <a:t>(2) subsidiary motions: There are 7 which have a rank or precedence.</a:t>
            </a:r>
          </a:p>
          <a:p>
            <a:pPr lvl="2">
              <a:buFont typeface="Wingdings" pitchFamily="2" charset="2"/>
              <a:buChar char="§"/>
            </a:pPr>
            <a:r>
              <a:rPr lang="en-US" dirty="0"/>
              <a:t>(3) privileged motions: There are 5 which have a rank or precedence and also take precedence 	over subsidiary motions.</a:t>
            </a:r>
          </a:p>
          <a:p>
            <a:pPr lvl="2">
              <a:buFont typeface="Wingdings" pitchFamily="2" charset="2"/>
              <a:buChar char="§"/>
            </a:pPr>
            <a:r>
              <a:rPr lang="en-US" dirty="0"/>
              <a:t>(4) incidental motions: There are 11 which have no rank or precedence but, with a few exceptions, are so related to the pending question that they must be decided immediately.</a:t>
            </a:r>
          </a:p>
          <a:p>
            <a:pPr lvl="2">
              <a:buFont typeface="Wingdings" pitchFamily="2" charset="2"/>
              <a:buChar char="§"/>
            </a:pPr>
            <a:r>
              <a:rPr lang="en-US" dirty="0"/>
              <a:t>(5) assuming they are in order at the time they are made, motions that bring a question again before the assembly: There are 4 of these.</a:t>
            </a:r>
          </a:p>
          <a:p>
            <a:pPr lvl="1">
              <a:buFont typeface="Wingdings" pitchFamily="2" charset="2"/>
              <a:buChar char="§"/>
            </a:pPr>
            <a:r>
              <a:rPr lang="en-US" dirty="0"/>
              <a:t>Subsidiary, privileged, and incidental motions (classes (2), (3), and (4)) are known by the group name of “secondary motions”. </a:t>
            </a:r>
          </a:p>
          <a:p>
            <a:pPr lvl="1">
              <a:buFont typeface="Wingdings" pitchFamily="2" charset="2"/>
              <a:buChar char="§"/>
            </a:pPr>
            <a:r>
              <a:rPr lang="en-US" dirty="0"/>
              <a:t> It is a basic principle of parliamentary procedure that only one question can be taken up at a time. That means that only one main motion may be pending at one time. However, there are a number of matters that may have to be considered and determined before deciding on the main motion. Secondary motions are, in effect, an exception to the principle that only one question may be pending at one time. </a:t>
            </a:r>
          </a:p>
        </p:txBody>
      </p:sp>
      <p:sp>
        <p:nvSpPr>
          <p:cNvPr id="3" name="Title 2"/>
          <p:cNvSpPr>
            <a:spLocks noGrp="1"/>
          </p:cNvSpPr>
          <p:nvPr>
            <p:ph type="title"/>
          </p:nvPr>
        </p:nvSpPr>
        <p:spPr/>
        <p:txBody>
          <a:bodyPr/>
          <a:lstStyle/>
          <a:p>
            <a:pPr algn="ctr"/>
            <a:r>
              <a:rPr lang="en-US" dirty="0"/>
              <a:t>Motions</a:t>
            </a:r>
          </a:p>
        </p:txBody>
      </p:sp>
    </p:spTree>
    <p:extLst>
      <p:ext uri="{BB962C8B-B14F-4D97-AF65-F5344CB8AC3E}">
        <p14:creationId xmlns:p14="http://schemas.microsoft.com/office/powerpoint/2010/main" val="2541965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0199"/>
            <a:ext cx="10515600" cy="4813949"/>
          </a:xfrm>
        </p:spPr>
        <p:txBody>
          <a:bodyPr>
            <a:noAutofit/>
          </a:bodyPr>
          <a:lstStyle/>
          <a:p>
            <a:r>
              <a:rPr lang="en-US" sz="2000" b="1" dirty="0"/>
              <a:t>Motions having precedence and are ranked</a:t>
            </a:r>
            <a:br>
              <a:rPr lang="en-US" sz="2000" b="1" dirty="0"/>
            </a:br>
            <a:r>
              <a:rPr lang="en-US" sz="2000" dirty="0"/>
              <a:t>The following are the motions (main motions, subsidiary motions, and privileged motions) that have precedence and are ranked. Their rank is shown, beginning with the motion (main motion) having the lowest rank:</a:t>
            </a:r>
          </a:p>
          <a:p>
            <a:pPr lvl="1"/>
            <a:r>
              <a:rPr lang="en-US" sz="2000" dirty="0"/>
              <a:t>(13) main motion.</a:t>
            </a:r>
            <a:br>
              <a:rPr lang="en-US" sz="2000" dirty="0"/>
            </a:br>
            <a:endParaRPr lang="en-US" sz="2000" dirty="0"/>
          </a:p>
          <a:p>
            <a:pPr marL="566928" lvl="1" indent="0">
              <a:buNone/>
            </a:pPr>
            <a:r>
              <a:rPr lang="en-US" sz="2000" u="sng" dirty="0"/>
              <a:t>Subsidiary Motions:</a:t>
            </a:r>
            <a:endParaRPr lang="en-US" sz="2000" dirty="0"/>
          </a:p>
          <a:p>
            <a:pPr lvl="1"/>
            <a:r>
              <a:rPr lang="en-US" sz="2000" dirty="0"/>
              <a:t>(12) postpone indefinitely.</a:t>
            </a:r>
          </a:p>
          <a:p>
            <a:pPr lvl="1"/>
            <a:r>
              <a:rPr lang="en-US" sz="2000" dirty="0"/>
              <a:t>(11) amend.</a:t>
            </a:r>
          </a:p>
          <a:p>
            <a:pPr lvl="1"/>
            <a:r>
              <a:rPr lang="en-US" sz="2000" dirty="0"/>
              <a:t>(10) refer or commit to committee.</a:t>
            </a:r>
          </a:p>
          <a:p>
            <a:pPr lvl="1"/>
            <a:r>
              <a:rPr lang="en-US" sz="2000" dirty="0"/>
              <a:t>(9) postpone definitely.</a:t>
            </a:r>
          </a:p>
          <a:p>
            <a:pPr lvl="1"/>
            <a:r>
              <a:rPr lang="en-US" sz="2000" dirty="0"/>
              <a:t>(8) limit or extend debate.</a:t>
            </a:r>
          </a:p>
          <a:p>
            <a:pPr lvl="1"/>
            <a:r>
              <a:rPr lang="en-US" sz="2000" dirty="0"/>
              <a:t>(7) previous question.</a:t>
            </a:r>
          </a:p>
          <a:p>
            <a:pPr lvl="1"/>
            <a:r>
              <a:rPr lang="en-US" sz="2000" dirty="0"/>
              <a:t>(6) lay on the table.</a:t>
            </a:r>
          </a:p>
          <a:p>
            <a:endParaRPr lang="en-US" sz="1800" b="1" dirty="0"/>
          </a:p>
        </p:txBody>
      </p:sp>
      <p:sp>
        <p:nvSpPr>
          <p:cNvPr id="3" name="Title 2"/>
          <p:cNvSpPr>
            <a:spLocks noGrp="1"/>
          </p:cNvSpPr>
          <p:nvPr>
            <p:ph type="title"/>
          </p:nvPr>
        </p:nvSpPr>
        <p:spPr/>
        <p:txBody>
          <a:bodyPr/>
          <a:lstStyle/>
          <a:p>
            <a:pPr algn="ctr"/>
            <a:r>
              <a:rPr lang="en-US" dirty="0"/>
              <a:t>MOTIONS</a:t>
            </a:r>
          </a:p>
        </p:txBody>
      </p:sp>
      <p:sp>
        <p:nvSpPr>
          <p:cNvPr id="4" name="Content Placeholder 1">
            <a:extLst>
              <a:ext uri="{FF2B5EF4-FFF2-40B4-BE49-F238E27FC236}">
                <a16:creationId xmlns:a16="http://schemas.microsoft.com/office/drawing/2014/main" id="{8C442E1C-FBE5-42C5-8E85-C5BFB9CC6BDF}"/>
              </a:ext>
            </a:extLst>
          </p:cNvPr>
          <p:cNvSpPr txBox="1">
            <a:spLocks/>
          </p:cNvSpPr>
          <p:nvPr/>
        </p:nvSpPr>
        <p:spPr>
          <a:xfrm>
            <a:off x="6273999" y="3724345"/>
            <a:ext cx="3684297" cy="23427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728" indent="0">
              <a:buFont typeface="Arial" panose="020B0604020202020204" pitchFamily="34" charset="0"/>
              <a:buNone/>
            </a:pPr>
            <a:r>
              <a:rPr lang="en-US" sz="2000" u="sng" dirty="0"/>
              <a:t>Privileged Motions:</a:t>
            </a:r>
            <a:endParaRPr lang="en-US" sz="2000" dirty="0"/>
          </a:p>
          <a:p>
            <a:r>
              <a:rPr lang="en-US" sz="2000" dirty="0"/>
              <a:t>(5) orders of the day.</a:t>
            </a:r>
          </a:p>
          <a:p>
            <a:r>
              <a:rPr lang="en-US" sz="2000" dirty="0"/>
              <a:t>(4) questions of privilege.</a:t>
            </a:r>
          </a:p>
          <a:p>
            <a:r>
              <a:rPr lang="en-US" sz="2000" dirty="0"/>
              <a:t>(3) recess.</a:t>
            </a:r>
          </a:p>
          <a:p>
            <a:r>
              <a:rPr lang="en-US" sz="2000" dirty="0"/>
              <a:t>(2) adjourn.</a:t>
            </a:r>
          </a:p>
          <a:p>
            <a:r>
              <a:rPr lang="en-US" sz="2000" dirty="0"/>
              <a:t>(1) fix the time to adjourn to.</a:t>
            </a:r>
          </a:p>
          <a:p>
            <a:endParaRPr lang="en-US" sz="2000" b="1" dirty="0"/>
          </a:p>
        </p:txBody>
      </p:sp>
    </p:spTree>
    <p:extLst>
      <p:ext uri="{BB962C8B-B14F-4D97-AF65-F5344CB8AC3E}">
        <p14:creationId xmlns:p14="http://schemas.microsoft.com/office/powerpoint/2010/main" val="703228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0200"/>
            <a:ext cx="10515600" cy="4351338"/>
          </a:xfrm>
        </p:spPr>
        <p:txBody>
          <a:bodyPr>
            <a:noAutofit/>
          </a:bodyPr>
          <a:lstStyle/>
          <a:p>
            <a:pPr marL="109728" indent="0">
              <a:buNone/>
            </a:pPr>
            <a:r>
              <a:rPr lang="en-US" sz="2400" b="1" dirty="0"/>
              <a:t>Incidental Motions</a:t>
            </a:r>
          </a:p>
          <a:p>
            <a:pPr marL="109728" indent="0">
              <a:lnSpc>
                <a:spcPct val="100000"/>
              </a:lnSpc>
              <a:spcBef>
                <a:spcPts val="0"/>
              </a:spcBef>
              <a:buNone/>
            </a:pPr>
            <a:r>
              <a:rPr lang="en-US" sz="1800" dirty="0"/>
              <a:t>Incidental motions have no rank, and the listing below does NOT indicate an order of priority. With a few exceptions, they are related to the pending question in such a way that they must be decided immediately. Most incidental motions are not debatable. They may be made only when the special circumstances to which they apply are present. The following are incidental motions:</a:t>
            </a:r>
            <a:br>
              <a:rPr lang="en-US" sz="1800" dirty="0"/>
            </a:br>
            <a:endParaRPr lang="en-US" sz="1800" dirty="0"/>
          </a:p>
          <a:p>
            <a:pPr marL="109728" indent="0">
              <a:lnSpc>
                <a:spcPct val="100000"/>
              </a:lnSpc>
              <a:spcBef>
                <a:spcPts val="0"/>
              </a:spcBef>
              <a:buNone/>
            </a:pPr>
            <a:r>
              <a:rPr lang="en-US" sz="1600" dirty="0"/>
              <a:t>(1) point of order.</a:t>
            </a:r>
          </a:p>
          <a:p>
            <a:pPr marL="109728" indent="0">
              <a:lnSpc>
                <a:spcPct val="100000"/>
              </a:lnSpc>
              <a:spcBef>
                <a:spcPts val="0"/>
              </a:spcBef>
              <a:buNone/>
            </a:pPr>
            <a:r>
              <a:rPr lang="en-US" sz="1600" dirty="0"/>
              <a:t>(2) appeal.</a:t>
            </a:r>
          </a:p>
          <a:p>
            <a:pPr marL="109728" indent="0">
              <a:lnSpc>
                <a:spcPct val="100000"/>
              </a:lnSpc>
              <a:spcBef>
                <a:spcPts val="0"/>
              </a:spcBef>
              <a:buNone/>
            </a:pPr>
            <a:r>
              <a:rPr lang="en-US" sz="1600" dirty="0"/>
              <a:t>(3) suspend the rules.</a:t>
            </a:r>
          </a:p>
          <a:p>
            <a:pPr marL="109728" indent="0">
              <a:lnSpc>
                <a:spcPct val="100000"/>
              </a:lnSpc>
              <a:spcBef>
                <a:spcPts val="0"/>
              </a:spcBef>
              <a:buNone/>
            </a:pPr>
            <a:r>
              <a:rPr lang="en-US" sz="1600" dirty="0"/>
              <a:t>(4) objection to the consideration of the question.</a:t>
            </a:r>
          </a:p>
          <a:p>
            <a:pPr marL="109728" indent="0">
              <a:lnSpc>
                <a:spcPct val="100000"/>
              </a:lnSpc>
              <a:spcBef>
                <a:spcPts val="0"/>
              </a:spcBef>
              <a:buNone/>
            </a:pPr>
            <a:r>
              <a:rPr lang="en-US" sz="1600" dirty="0"/>
              <a:t>(5) division of a question.</a:t>
            </a:r>
          </a:p>
          <a:p>
            <a:pPr marL="109728" indent="0">
              <a:lnSpc>
                <a:spcPct val="100000"/>
              </a:lnSpc>
              <a:spcBef>
                <a:spcPts val="0"/>
              </a:spcBef>
              <a:buNone/>
            </a:pPr>
            <a:r>
              <a:rPr lang="en-US" sz="1600" dirty="0"/>
              <a:t>(6) consideration by paragraph or seriatim.</a:t>
            </a:r>
          </a:p>
          <a:p>
            <a:pPr marL="109728" indent="0">
              <a:lnSpc>
                <a:spcPct val="100000"/>
              </a:lnSpc>
              <a:spcBef>
                <a:spcPts val="0"/>
              </a:spcBef>
              <a:buNone/>
            </a:pPr>
            <a:r>
              <a:rPr lang="en-US" sz="1600" dirty="0"/>
              <a:t>(7) division of the assembly.</a:t>
            </a:r>
          </a:p>
          <a:p>
            <a:pPr marL="109728" indent="0">
              <a:lnSpc>
                <a:spcPct val="100000"/>
              </a:lnSpc>
              <a:spcBef>
                <a:spcPts val="0"/>
              </a:spcBef>
              <a:buNone/>
            </a:pPr>
            <a:r>
              <a:rPr lang="en-US" sz="1600" dirty="0"/>
              <a:t>(8) motions relating to methods of voting and the polls.</a:t>
            </a:r>
          </a:p>
          <a:p>
            <a:endParaRPr lang="en-US" sz="2400" b="1" dirty="0"/>
          </a:p>
        </p:txBody>
      </p:sp>
      <p:sp>
        <p:nvSpPr>
          <p:cNvPr id="3" name="Title 2"/>
          <p:cNvSpPr>
            <a:spLocks noGrp="1"/>
          </p:cNvSpPr>
          <p:nvPr>
            <p:ph type="title"/>
          </p:nvPr>
        </p:nvSpPr>
        <p:spPr/>
        <p:txBody>
          <a:bodyPr/>
          <a:lstStyle/>
          <a:p>
            <a:pPr algn="ctr"/>
            <a:r>
              <a:rPr lang="en-US" dirty="0"/>
              <a:t>MOTIONS</a:t>
            </a:r>
          </a:p>
        </p:txBody>
      </p:sp>
      <p:sp>
        <p:nvSpPr>
          <p:cNvPr id="4" name="Content Placeholder 1">
            <a:extLst>
              <a:ext uri="{FF2B5EF4-FFF2-40B4-BE49-F238E27FC236}">
                <a16:creationId xmlns:a16="http://schemas.microsoft.com/office/drawing/2014/main" id="{238451A8-D184-47B5-AD2F-5FFB3EF7C315}"/>
              </a:ext>
            </a:extLst>
          </p:cNvPr>
          <p:cNvSpPr txBox="1">
            <a:spLocks/>
          </p:cNvSpPr>
          <p:nvPr/>
        </p:nvSpPr>
        <p:spPr>
          <a:xfrm>
            <a:off x="6096000" y="3298998"/>
            <a:ext cx="5871293" cy="25791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728" indent="0">
              <a:lnSpc>
                <a:spcPct val="100000"/>
              </a:lnSpc>
              <a:spcBef>
                <a:spcPts val="0"/>
              </a:spcBef>
              <a:buFont typeface="Arial" panose="020B0604020202020204" pitchFamily="34" charset="0"/>
              <a:buNone/>
            </a:pPr>
            <a:r>
              <a:rPr lang="en-US" sz="1600" dirty="0"/>
              <a:t>(9) motions relating to nominations.</a:t>
            </a:r>
          </a:p>
          <a:p>
            <a:pPr marL="109728" indent="0">
              <a:lnSpc>
                <a:spcPct val="100000"/>
              </a:lnSpc>
              <a:spcBef>
                <a:spcPts val="0"/>
              </a:spcBef>
              <a:buFont typeface="Arial" panose="020B0604020202020204" pitchFamily="34" charset="0"/>
              <a:buNone/>
            </a:pPr>
            <a:r>
              <a:rPr lang="en-US" sz="1600" dirty="0"/>
              <a:t>(10) request to be excused from a duty.</a:t>
            </a:r>
          </a:p>
          <a:p>
            <a:pPr marL="109728" indent="0">
              <a:lnSpc>
                <a:spcPct val="100000"/>
              </a:lnSpc>
              <a:spcBef>
                <a:spcPts val="0"/>
              </a:spcBef>
              <a:buFont typeface="Arial" panose="020B0604020202020204" pitchFamily="34" charset="0"/>
              <a:buNone/>
            </a:pPr>
            <a:r>
              <a:rPr lang="en-US" sz="1600" dirty="0"/>
              <a:t>(11) requests and inquiries, including the following:</a:t>
            </a:r>
          </a:p>
          <a:p>
            <a:pPr marL="365760" lvl="1" indent="0">
              <a:lnSpc>
                <a:spcPct val="100000"/>
              </a:lnSpc>
              <a:spcBef>
                <a:spcPts val="0"/>
              </a:spcBef>
              <a:buFont typeface="Arial" panose="020B0604020202020204" pitchFamily="34" charset="0"/>
              <a:buNone/>
            </a:pPr>
            <a:r>
              <a:rPr lang="en-US" sz="1600" dirty="0"/>
              <a:t>(A) parliamentary inquiry.</a:t>
            </a:r>
          </a:p>
          <a:p>
            <a:pPr marL="365760" lvl="1" indent="0">
              <a:lnSpc>
                <a:spcPct val="100000"/>
              </a:lnSpc>
              <a:spcBef>
                <a:spcPts val="0"/>
              </a:spcBef>
              <a:buFont typeface="Arial" panose="020B0604020202020204" pitchFamily="34" charset="0"/>
              <a:buNone/>
            </a:pPr>
            <a:r>
              <a:rPr lang="en-US" sz="1600" dirty="0"/>
              <a:t>(B) point of information.</a:t>
            </a:r>
          </a:p>
          <a:p>
            <a:pPr marL="365760" lvl="1" indent="0">
              <a:lnSpc>
                <a:spcPct val="100000"/>
              </a:lnSpc>
              <a:spcBef>
                <a:spcPts val="0"/>
              </a:spcBef>
              <a:buFont typeface="Arial" panose="020B0604020202020204" pitchFamily="34" charset="0"/>
              <a:buNone/>
            </a:pPr>
            <a:r>
              <a:rPr lang="en-US" sz="1600" dirty="0"/>
              <a:t>(C) request for permission to withdraw or modify a motion.</a:t>
            </a:r>
          </a:p>
          <a:p>
            <a:pPr marL="365760" lvl="1" indent="0">
              <a:lnSpc>
                <a:spcPct val="100000"/>
              </a:lnSpc>
              <a:spcBef>
                <a:spcPts val="0"/>
              </a:spcBef>
              <a:buFont typeface="Arial" panose="020B0604020202020204" pitchFamily="34" charset="0"/>
              <a:buNone/>
            </a:pPr>
            <a:r>
              <a:rPr lang="en-US" sz="1600" dirty="0"/>
              <a:t>(D) request to read papers.</a:t>
            </a:r>
          </a:p>
          <a:p>
            <a:pPr marL="365760" lvl="1" indent="0">
              <a:lnSpc>
                <a:spcPct val="100000"/>
              </a:lnSpc>
              <a:spcBef>
                <a:spcPts val="0"/>
              </a:spcBef>
              <a:buFont typeface="Arial" panose="020B0604020202020204" pitchFamily="34" charset="0"/>
              <a:buNone/>
            </a:pPr>
            <a:r>
              <a:rPr lang="en-US" sz="1600" dirty="0"/>
              <a:t>(E) request for any other privilege.</a:t>
            </a:r>
          </a:p>
          <a:p>
            <a:endParaRPr lang="en-US" sz="2000" b="1" dirty="0"/>
          </a:p>
        </p:txBody>
      </p:sp>
    </p:spTree>
    <p:extLst>
      <p:ext uri="{BB962C8B-B14F-4D97-AF65-F5344CB8AC3E}">
        <p14:creationId xmlns:p14="http://schemas.microsoft.com/office/powerpoint/2010/main" val="212745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0200"/>
            <a:ext cx="10515600" cy="4351338"/>
          </a:xfrm>
        </p:spPr>
        <p:txBody>
          <a:bodyPr>
            <a:normAutofit/>
          </a:bodyPr>
          <a:lstStyle/>
          <a:p>
            <a:pPr marL="109728" indent="0">
              <a:buNone/>
            </a:pPr>
            <a:r>
              <a:rPr lang="en-US" b="1" dirty="0"/>
              <a:t>Amendments</a:t>
            </a:r>
          </a:p>
          <a:p>
            <a:pPr marL="109728" indent="0">
              <a:buNone/>
            </a:pPr>
            <a:r>
              <a:rPr lang="en-US" sz="1600" dirty="0"/>
              <a:t>This section is about the subsidiary motion to amend; not about a main motion to amend a motion previously adopted, such as a motion to adopt an amendment to an existing bylaw. There are 3 forms of amendments:</a:t>
            </a:r>
          </a:p>
          <a:p>
            <a:r>
              <a:rPr lang="en-US" sz="1600" dirty="0"/>
              <a:t>(1) to insert or add: </a:t>
            </a:r>
          </a:p>
          <a:p>
            <a:pPr lvl="1"/>
            <a:r>
              <a:rPr lang="en-US" sz="1200" dirty="0"/>
              <a:t>(A) to </a:t>
            </a:r>
            <a:r>
              <a:rPr lang="en-US" sz="1200" i="1" dirty="0"/>
              <a:t>insert words </a:t>
            </a:r>
            <a:r>
              <a:rPr lang="en-US" sz="1200" dirty="0"/>
              <a:t>or, at the end of a sentence or passage being amended, </a:t>
            </a:r>
            <a:r>
              <a:rPr lang="en-US" sz="1200" i="1" dirty="0"/>
              <a:t>add words</a:t>
            </a:r>
            <a:r>
              <a:rPr lang="en-US" sz="1200" dirty="0"/>
              <a:t>, or </a:t>
            </a:r>
          </a:p>
          <a:p>
            <a:pPr lvl="1"/>
            <a:r>
              <a:rPr lang="en-US" sz="1200" dirty="0"/>
              <a:t>(B) to </a:t>
            </a:r>
            <a:r>
              <a:rPr lang="en-US" sz="1200" i="1" dirty="0"/>
              <a:t>insert a paragraph</a:t>
            </a:r>
            <a:r>
              <a:rPr lang="en-US" sz="1200" dirty="0"/>
              <a:t>, or, if placed at the end, to </a:t>
            </a:r>
            <a:r>
              <a:rPr lang="en-US" sz="1200" i="1" dirty="0"/>
              <a:t>add a paragraph</a:t>
            </a:r>
            <a:r>
              <a:rPr lang="en-US" sz="1200" dirty="0"/>
              <a:t>.</a:t>
            </a:r>
          </a:p>
          <a:p>
            <a:r>
              <a:rPr lang="en-US" sz="1600" dirty="0"/>
              <a:t>(2) to strike out: </a:t>
            </a:r>
          </a:p>
          <a:p>
            <a:pPr lvl="1"/>
            <a:r>
              <a:rPr lang="en-US" sz="1200" dirty="0"/>
              <a:t>(A) to </a:t>
            </a:r>
            <a:r>
              <a:rPr lang="en-US" sz="1200" i="1" dirty="0"/>
              <a:t>strike out words </a:t>
            </a:r>
            <a:r>
              <a:rPr lang="en-US" sz="1200" dirty="0"/>
              <a:t>or to </a:t>
            </a:r>
          </a:p>
          <a:p>
            <a:pPr lvl="1"/>
            <a:r>
              <a:rPr lang="en-US" sz="1200" dirty="0"/>
              <a:t>(B) </a:t>
            </a:r>
            <a:r>
              <a:rPr lang="en-US" sz="1200" i="1" dirty="0"/>
              <a:t>strike out a paragraph</a:t>
            </a:r>
            <a:r>
              <a:rPr lang="en-US" sz="1200" dirty="0"/>
              <a:t>.</a:t>
            </a:r>
          </a:p>
          <a:p>
            <a:r>
              <a:rPr lang="en-US" sz="1600" dirty="0"/>
              <a:t>(3) an indivisible combination of (1) and (2): </a:t>
            </a:r>
          </a:p>
          <a:p>
            <a:pPr lvl="1"/>
            <a:r>
              <a:rPr lang="en-US" sz="1200" dirty="0"/>
              <a:t>(A) to </a:t>
            </a:r>
            <a:r>
              <a:rPr lang="en-US" sz="1200" i="1" dirty="0"/>
              <a:t>strike out and insert words </a:t>
            </a:r>
            <a:r>
              <a:rPr lang="en-US" sz="1200" dirty="0"/>
              <a:t>or </a:t>
            </a:r>
          </a:p>
          <a:p>
            <a:pPr lvl="1"/>
            <a:r>
              <a:rPr lang="en-US" sz="1200" dirty="0"/>
              <a:t>(B) when striking out a paragraph (of one or more sentences) or the entire text of a motion or resolution, to </a:t>
            </a:r>
            <a:r>
              <a:rPr lang="en-US" sz="1200" i="1" dirty="0"/>
              <a:t>substitute</a:t>
            </a:r>
            <a:r>
              <a:rPr lang="en-US" sz="1200" dirty="0"/>
              <a:t>.</a:t>
            </a:r>
          </a:p>
          <a:p>
            <a:pPr marL="109728" indent="0">
              <a:buNone/>
            </a:pPr>
            <a:r>
              <a:rPr lang="en-US" sz="1600" dirty="0"/>
              <a:t>Amendments must be germane and, when applied to amendments offered </a:t>
            </a:r>
            <a:r>
              <a:rPr lang="en-US" sz="1600" b="1" dirty="0"/>
              <a:t>at a meeting </a:t>
            </a:r>
            <a:r>
              <a:rPr lang="en-US" sz="1600" dirty="0"/>
              <a:t>to a properly noticed amendment to the bylaws, within the scope of the notice. If germane, an amendment can be adopted that is completely contrary to the original motion or amendment to which it is offered.</a:t>
            </a:r>
            <a:endParaRPr lang="en-US" sz="1600" b="1" dirty="0"/>
          </a:p>
        </p:txBody>
      </p:sp>
      <p:sp>
        <p:nvSpPr>
          <p:cNvPr id="3" name="Title 2"/>
          <p:cNvSpPr>
            <a:spLocks noGrp="1"/>
          </p:cNvSpPr>
          <p:nvPr>
            <p:ph type="title"/>
          </p:nvPr>
        </p:nvSpPr>
        <p:spPr/>
        <p:txBody>
          <a:bodyPr/>
          <a:lstStyle/>
          <a:p>
            <a:pPr algn="ctr"/>
            <a:r>
              <a:rPr lang="en-US" dirty="0"/>
              <a:t>MOTIONS</a:t>
            </a:r>
          </a:p>
        </p:txBody>
      </p:sp>
    </p:spTree>
    <p:extLst>
      <p:ext uri="{BB962C8B-B14F-4D97-AF65-F5344CB8AC3E}">
        <p14:creationId xmlns:p14="http://schemas.microsoft.com/office/powerpoint/2010/main" val="1706600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0200"/>
            <a:ext cx="10515600" cy="4351338"/>
          </a:xfrm>
        </p:spPr>
        <p:txBody>
          <a:bodyPr>
            <a:normAutofit/>
          </a:bodyPr>
          <a:lstStyle/>
          <a:p>
            <a:pPr marL="109728" indent="0">
              <a:buNone/>
            </a:pPr>
            <a:r>
              <a:rPr lang="en-US" sz="2400" b="1" dirty="0"/>
              <a:t>Debate and cutting off debate</a:t>
            </a:r>
          </a:p>
          <a:p>
            <a:r>
              <a:rPr lang="en-US" sz="2000" dirty="0"/>
              <a:t>1. A speaker may speak 2 times on each question on the same day, for up to 10 minutes each time, but speaking the second time only after everyone else who wants to speak has spoken at least once.</a:t>
            </a:r>
          </a:p>
          <a:p>
            <a:r>
              <a:rPr lang="en-US" sz="2000" dirty="0"/>
              <a:t>2. Motions affecting debate on a matter:</a:t>
            </a:r>
          </a:p>
          <a:p>
            <a:pPr lvl="1"/>
            <a:r>
              <a:rPr lang="en-US" sz="1600" dirty="0"/>
              <a:t>(1) lay on the table: FOR EMERGENCIES ONLY; NOT TO STOP DEBATE ON A MOTION.</a:t>
            </a:r>
          </a:p>
          <a:p>
            <a:pPr lvl="1"/>
            <a:r>
              <a:rPr lang="en-US" sz="1600" dirty="0"/>
              <a:t>(2) postpone indefinitely.</a:t>
            </a:r>
          </a:p>
          <a:p>
            <a:pPr lvl="1"/>
            <a:r>
              <a:rPr lang="en-US" sz="1600" dirty="0"/>
              <a:t>(3) objection to the consideration of the question.</a:t>
            </a:r>
          </a:p>
          <a:p>
            <a:pPr lvl="1"/>
            <a:r>
              <a:rPr lang="en-US" sz="1600" dirty="0"/>
              <a:t>(4) previous question.</a:t>
            </a:r>
          </a:p>
        </p:txBody>
      </p:sp>
      <p:sp>
        <p:nvSpPr>
          <p:cNvPr id="3" name="Title 2"/>
          <p:cNvSpPr>
            <a:spLocks noGrp="1"/>
          </p:cNvSpPr>
          <p:nvPr>
            <p:ph type="title"/>
          </p:nvPr>
        </p:nvSpPr>
        <p:spPr/>
        <p:txBody>
          <a:bodyPr/>
          <a:lstStyle/>
          <a:p>
            <a:pPr algn="ctr"/>
            <a:r>
              <a:rPr lang="en-US" dirty="0"/>
              <a:t>MOTIONS</a:t>
            </a:r>
          </a:p>
        </p:txBody>
      </p:sp>
    </p:spTree>
    <p:extLst>
      <p:ext uri="{BB962C8B-B14F-4D97-AF65-F5344CB8AC3E}">
        <p14:creationId xmlns:p14="http://schemas.microsoft.com/office/powerpoint/2010/main" val="4156913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0200"/>
            <a:ext cx="10515600" cy="4351338"/>
          </a:xfrm>
        </p:spPr>
        <p:txBody>
          <a:bodyPr>
            <a:normAutofit fontScale="92500" lnSpcReduction="20000"/>
          </a:bodyPr>
          <a:lstStyle/>
          <a:p>
            <a:pPr marL="109728" indent="0">
              <a:buNone/>
            </a:pPr>
            <a:r>
              <a:rPr lang="en-US" sz="2000" b="1" dirty="0"/>
              <a:t>Types of votes</a:t>
            </a:r>
          </a:p>
          <a:p>
            <a:pPr marL="109728" indent="0">
              <a:buNone/>
            </a:pPr>
            <a:r>
              <a:rPr lang="en-US" sz="1600" dirty="0"/>
              <a:t>The following are the types of votes and their meaning, ASSUMING THE BYLAWS DO NOT PROVIDE OTHERWISE:</a:t>
            </a:r>
          </a:p>
          <a:p>
            <a:r>
              <a:rPr lang="en-US" sz="1600" dirty="0"/>
              <a:t>(1) majority vote: means more than half the votes cast. It does </a:t>
            </a:r>
            <a:r>
              <a:rPr lang="en-US" sz="1600" b="1" dirty="0"/>
              <a:t>NOT </a:t>
            </a:r>
            <a:r>
              <a:rPr lang="en-US" sz="1600" dirty="0"/>
              <a:t>mean 50 %+1.</a:t>
            </a:r>
          </a:p>
          <a:p>
            <a:r>
              <a:rPr lang="en-US" sz="1600" dirty="0"/>
              <a:t>(2) two-thirds vote: means at least 2/3’s of the votes cast. Determine by doubling the number of “No” votes. If the “Yes” votes equal at least twice the number of “No” votes, then you have a 2/3’s vote.</a:t>
            </a:r>
          </a:p>
          <a:p>
            <a:r>
              <a:rPr lang="en-US" sz="1600" dirty="0"/>
              <a:t>(3) plurality vote: means the largest number of votes cast when there are 3 or more choices. Decision by plurality vote is only possible when the bylaws so provide.</a:t>
            </a:r>
          </a:p>
          <a:p>
            <a:r>
              <a:rPr lang="en-US" sz="1600" dirty="0"/>
              <a:t>(4) preferential voting: a complicated voting method using a single ballot and the voter lists preferences for nominees or proposals. Decision by preferential voting must be specifically provided in the bylaws.</a:t>
            </a:r>
          </a:p>
          <a:p>
            <a:endParaRPr lang="en-US" sz="1600" dirty="0"/>
          </a:p>
          <a:p>
            <a:pPr marL="109728" indent="0">
              <a:buNone/>
            </a:pPr>
            <a:r>
              <a:rPr lang="en-US" sz="1600" dirty="0"/>
              <a:t>Unless otherwise provided, the presiding officer, if a member of the body, </a:t>
            </a:r>
          </a:p>
          <a:p>
            <a:pPr marL="109728" indent="0">
              <a:buNone/>
            </a:pPr>
            <a:r>
              <a:rPr lang="en-US" sz="1600" dirty="0"/>
              <a:t>(1) always has the right to vote when the vote is by ballot, and </a:t>
            </a:r>
          </a:p>
          <a:p>
            <a:pPr marL="109728" indent="0">
              <a:buNone/>
            </a:pPr>
            <a:r>
              <a:rPr lang="en-US" sz="1600" dirty="0"/>
              <a:t>(2) if the vote is not by ballot, MAY vote to affect the outcome of the vote.</a:t>
            </a:r>
          </a:p>
          <a:p>
            <a:pPr marL="109728" indent="0">
              <a:buNone/>
            </a:pPr>
            <a:endParaRPr lang="en-US" sz="1600" dirty="0"/>
          </a:p>
          <a:p>
            <a:pPr marL="109728" indent="0">
              <a:buNone/>
            </a:pPr>
            <a:r>
              <a:rPr lang="en-US" sz="1600" dirty="0"/>
              <a:t>Unless otherwise specified in the bylaws, the vote requirement is always based on those present and voting, ASSUMING A QUORUM IS PRESENT.</a:t>
            </a:r>
            <a:endParaRPr lang="en-US" b="1" dirty="0"/>
          </a:p>
        </p:txBody>
      </p:sp>
      <p:sp>
        <p:nvSpPr>
          <p:cNvPr id="3" name="Title 2"/>
          <p:cNvSpPr>
            <a:spLocks noGrp="1"/>
          </p:cNvSpPr>
          <p:nvPr>
            <p:ph type="title"/>
          </p:nvPr>
        </p:nvSpPr>
        <p:spPr/>
        <p:txBody>
          <a:bodyPr/>
          <a:lstStyle/>
          <a:p>
            <a:pPr algn="ctr"/>
            <a:r>
              <a:rPr lang="en-US" dirty="0"/>
              <a:t>Voting</a:t>
            </a:r>
          </a:p>
        </p:txBody>
      </p:sp>
    </p:spTree>
    <p:extLst>
      <p:ext uri="{BB962C8B-B14F-4D97-AF65-F5344CB8AC3E}">
        <p14:creationId xmlns:p14="http://schemas.microsoft.com/office/powerpoint/2010/main" val="505917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0200"/>
            <a:ext cx="10515600" cy="4351338"/>
          </a:xfrm>
        </p:spPr>
        <p:txBody>
          <a:bodyPr>
            <a:normAutofit/>
          </a:bodyPr>
          <a:lstStyle/>
          <a:p>
            <a:pPr marL="109728" indent="0">
              <a:buNone/>
            </a:pPr>
            <a:r>
              <a:rPr lang="en-US" sz="2000" b="1" dirty="0"/>
              <a:t>Determining the results of a vote</a:t>
            </a:r>
          </a:p>
          <a:p>
            <a:pPr marL="109728" indent="0">
              <a:buNone/>
            </a:pPr>
            <a:endParaRPr lang="en-US" sz="1600" dirty="0"/>
          </a:p>
          <a:p>
            <a:pPr marL="109728" indent="0">
              <a:buNone/>
            </a:pPr>
            <a:r>
              <a:rPr lang="en-US" sz="1600" dirty="0"/>
              <a:t>If your bylaws require a “majority vote”, a “two-thirds vote”, or some other minimum voting requirement, and states nothing else, it means the vote of those present and voting. Therefore, a member present but not voting or abstaining is not counted in determining whether the minimum voting requirement is met. If your bylaws require a certain minimum vote </a:t>
            </a:r>
            <a:r>
              <a:rPr lang="en-US" sz="1600" b="1" dirty="0"/>
              <a:t>by those present</a:t>
            </a:r>
            <a:r>
              <a:rPr lang="en-US" sz="1600" dirty="0"/>
              <a:t>, then a member who is present but not voting IS counted in determining whether the minimum voting requirement is met. In determining whether the minimum is met, you always round up unless you have fractional voting or your bylaws state otherwise.</a:t>
            </a:r>
          </a:p>
        </p:txBody>
      </p:sp>
      <p:sp>
        <p:nvSpPr>
          <p:cNvPr id="3" name="Title 2"/>
          <p:cNvSpPr>
            <a:spLocks noGrp="1"/>
          </p:cNvSpPr>
          <p:nvPr>
            <p:ph type="title"/>
          </p:nvPr>
        </p:nvSpPr>
        <p:spPr/>
        <p:txBody>
          <a:bodyPr/>
          <a:lstStyle/>
          <a:p>
            <a:pPr algn="ctr"/>
            <a:r>
              <a:rPr lang="en-US" dirty="0"/>
              <a:t>Voting</a:t>
            </a:r>
          </a:p>
        </p:txBody>
      </p:sp>
    </p:spTree>
    <p:extLst>
      <p:ext uri="{BB962C8B-B14F-4D97-AF65-F5344CB8AC3E}">
        <p14:creationId xmlns:p14="http://schemas.microsoft.com/office/powerpoint/2010/main" val="16854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676401"/>
            <a:ext cx="8229600" cy="4525963"/>
          </a:xfrm>
        </p:spPr>
        <p:txBody>
          <a:bodyPr>
            <a:noAutofit/>
          </a:bodyPr>
          <a:lstStyle/>
          <a:p>
            <a:pPr marL="109728" indent="0">
              <a:buNone/>
            </a:pPr>
            <a:r>
              <a:rPr lang="en-US" sz="2000" dirty="0"/>
              <a:t>It is important to understand all governance, meeting and records requirements from all higher level organizations or bodies.</a:t>
            </a:r>
          </a:p>
          <a:p>
            <a:pPr marL="109728" indent="0">
              <a:buNone/>
            </a:pPr>
            <a:endParaRPr lang="en-US" sz="2000" dirty="0"/>
          </a:p>
          <a:p>
            <a:pPr marL="109728" indent="0">
              <a:buNone/>
            </a:pPr>
            <a:r>
              <a:rPr lang="en-US" sz="2000" dirty="0"/>
              <a:t>Accurate record keeping, minutes and artifacts is critical to support history of organization business, reports and decisions.</a:t>
            </a:r>
            <a:br>
              <a:rPr lang="en-US" sz="2000" dirty="0"/>
            </a:br>
            <a:endParaRPr lang="en-US" sz="2000" dirty="0"/>
          </a:p>
          <a:p>
            <a:pPr marL="109728" indent="0">
              <a:buNone/>
            </a:pPr>
            <a:r>
              <a:rPr lang="en-US" sz="2000" dirty="0"/>
              <a:t>Retention, archive and storage must be considered to support requests for governance materials – often necessary for business, insurance and possible legal requests.</a:t>
            </a:r>
            <a:endParaRPr lang="en-US" sz="1600" dirty="0"/>
          </a:p>
        </p:txBody>
      </p:sp>
      <p:sp>
        <p:nvSpPr>
          <p:cNvPr id="3" name="Title 2"/>
          <p:cNvSpPr>
            <a:spLocks noGrp="1"/>
          </p:cNvSpPr>
          <p:nvPr>
            <p:ph type="title"/>
          </p:nvPr>
        </p:nvSpPr>
        <p:spPr/>
        <p:txBody>
          <a:bodyPr/>
          <a:lstStyle/>
          <a:p>
            <a:pPr algn="ctr"/>
            <a:r>
              <a:rPr lang="en-US" dirty="0"/>
              <a:t>Organization Governance</a:t>
            </a:r>
          </a:p>
        </p:txBody>
      </p:sp>
    </p:spTree>
    <p:extLst>
      <p:ext uri="{BB962C8B-B14F-4D97-AF65-F5344CB8AC3E}">
        <p14:creationId xmlns:p14="http://schemas.microsoft.com/office/powerpoint/2010/main" val="1374808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00200"/>
            <a:ext cx="10515600" cy="4351338"/>
          </a:xfrm>
        </p:spPr>
        <p:txBody>
          <a:bodyPr>
            <a:normAutofit/>
          </a:bodyPr>
          <a:lstStyle/>
          <a:p>
            <a:pPr marL="109728" indent="0" algn="ctr">
              <a:buNone/>
            </a:pPr>
            <a:endParaRPr lang="en-US" sz="2000" b="1" i="1" dirty="0"/>
          </a:p>
          <a:p>
            <a:pPr marL="109728" indent="0" algn="ctr">
              <a:buNone/>
            </a:pPr>
            <a:r>
              <a:rPr lang="en-US" sz="2000" b="1" i="1" dirty="0"/>
              <a:t>https://www.boardeffect.com/blog/how-to-chair-a-board-meeting/</a:t>
            </a:r>
          </a:p>
          <a:p>
            <a:pPr marL="109728" indent="0" algn="ctr">
              <a:buNone/>
            </a:pPr>
            <a:endParaRPr lang="en-US" sz="2000" b="1" i="1" dirty="0"/>
          </a:p>
          <a:p>
            <a:pPr marL="109728" indent="0" algn="ctr">
              <a:buNone/>
            </a:pPr>
            <a:r>
              <a:rPr lang="en-US" sz="2000" b="1" i="1" dirty="0"/>
              <a:t>https://donorbox.org/nonprofit-blog/nonprofit-board-meetings/</a:t>
            </a:r>
          </a:p>
          <a:p>
            <a:pPr marL="109728" indent="0" algn="ctr">
              <a:buNone/>
            </a:pPr>
            <a:endParaRPr lang="en-US" sz="2000" b="1" i="1" dirty="0"/>
          </a:p>
          <a:p>
            <a:pPr marL="109728" indent="0" algn="ctr">
              <a:buNone/>
            </a:pPr>
            <a:r>
              <a:rPr lang="en-US" sz="2000" b="1" i="1" dirty="0"/>
              <a:t>https://www.amazon.com/gp/product/1423216679</a:t>
            </a:r>
          </a:p>
          <a:p>
            <a:pPr marL="109728" indent="0" algn="ctr">
              <a:buNone/>
            </a:pPr>
            <a:endParaRPr lang="en-US" sz="2000" b="1" i="1" dirty="0"/>
          </a:p>
          <a:p>
            <a:pPr marL="109728" indent="0" algn="ctr">
              <a:buNone/>
            </a:pPr>
            <a:endParaRPr lang="en-US" sz="2000" b="1" i="1" dirty="0"/>
          </a:p>
          <a:p>
            <a:pPr marL="109728" indent="0" algn="ctr">
              <a:buNone/>
            </a:pPr>
            <a:endParaRPr lang="en-US" sz="2000" b="1" i="1" dirty="0"/>
          </a:p>
          <a:p>
            <a:pPr marL="109728" indent="0" algn="ctr">
              <a:buNone/>
            </a:pPr>
            <a:endParaRPr lang="en-US" sz="2000" b="1" i="1" dirty="0"/>
          </a:p>
          <a:p>
            <a:pPr marL="109728" indent="0" algn="ctr">
              <a:buNone/>
            </a:pPr>
            <a:endParaRPr lang="en-US" sz="2000" b="1" i="1" dirty="0"/>
          </a:p>
          <a:p>
            <a:pPr marL="109728" indent="0" algn="ctr">
              <a:buNone/>
            </a:pPr>
            <a:endParaRPr lang="en-US" sz="2000" b="1" i="1" dirty="0"/>
          </a:p>
        </p:txBody>
      </p:sp>
      <p:sp>
        <p:nvSpPr>
          <p:cNvPr id="3" name="Title 2"/>
          <p:cNvSpPr>
            <a:spLocks noGrp="1"/>
          </p:cNvSpPr>
          <p:nvPr>
            <p:ph type="title"/>
          </p:nvPr>
        </p:nvSpPr>
        <p:spPr/>
        <p:txBody>
          <a:bodyPr/>
          <a:lstStyle/>
          <a:p>
            <a:pPr algn="ctr"/>
            <a:r>
              <a:rPr lang="en-US" dirty="0"/>
              <a:t>Additional Resources</a:t>
            </a:r>
          </a:p>
        </p:txBody>
      </p:sp>
    </p:spTree>
    <p:extLst>
      <p:ext uri="{BB962C8B-B14F-4D97-AF65-F5344CB8AC3E}">
        <p14:creationId xmlns:p14="http://schemas.microsoft.com/office/powerpoint/2010/main" val="3471195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676401"/>
            <a:ext cx="8855034" cy="4525963"/>
          </a:xfrm>
        </p:spPr>
        <p:txBody>
          <a:bodyPr>
            <a:noAutofit/>
          </a:bodyPr>
          <a:lstStyle/>
          <a:p>
            <a:pPr fontAlgn="base"/>
            <a:r>
              <a:rPr lang="en-US" sz="2400" dirty="0"/>
              <a:t>Recognize a quorum</a:t>
            </a:r>
          </a:p>
          <a:p>
            <a:pPr fontAlgn="base"/>
            <a:r>
              <a:rPr lang="en-US" sz="2400" dirty="0"/>
              <a:t>Calling meeting to order</a:t>
            </a:r>
          </a:p>
          <a:p>
            <a:pPr fontAlgn="base"/>
            <a:r>
              <a:rPr lang="en-US" sz="2400" dirty="0"/>
              <a:t>Approve the agenda and minutes</a:t>
            </a:r>
          </a:p>
          <a:p>
            <a:pPr fontAlgn="base"/>
            <a:r>
              <a:rPr lang="en-US" sz="2400" dirty="0"/>
              <a:t>Communication and reports</a:t>
            </a:r>
          </a:p>
          <a:p>
            <a:pPr fontAlgn="base"/>
            <a:r>
              <a:rPr lang="en-US" sz="2400" dirty="0"/>
              <a:t>Old/new/Other business</a:t>
            </a:r>
          </a:p>
          <a:p>
            <a:pPr fontAlgn="base"/>
            <a:r>
              <a:rPr lang="en-US" sz="2400" dirty="0"/>
              <a:t>Close the meeting</a:t>
            </a:r>
          </a:p>
        </p:txBody>
      </p:sp>
      <p:sp>
        <p:nvSpPr>
          <p:cNvPr id="3" name="Title 2"/>
          <p:cNvSpPr>
            <a:spLocks noGrp="1"/>
          </p:cNvSpPr>
          <p:nvPr>
            <p:ph type="title"/>
          </p:nvPr>
        </p:nvSpPr>
        <p:spPr/>
        <p:txBody>
          <a:bodyPr/>
          <a:lstStyle/>
          <a:p>
            <a:pPr algn="ctr"/>
            <a:r>
              <a:rPr lang="en-US" dirty="0"/>
              <a:t>Primary Steps/Sequence for a Board Meeting</a:t>
            </a:r>
          </a:p>
        </p:txBody>
      </p:sp>
    </p:spTree>
    <p:extLst>
      <p:ext uri="{BB962C8B-B14F-4D97-AF65-F5344CB8AC3E}">
        <p14:creationId xmlns:p14="http://schemas.microsoft.com/office/powerpoint/2010/main" val="133771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2057400"/>
            <a:ext cx="8229600" cy="2514600"/>
          </a:xfrm>
        </p:spPr>
        <p:txBody>
          <a:bodyPr>
            <a:noAutofit/>
          </a:bodyPr>
          <a:lstStyle/>
          <a:p>
            <a:pPr marL="109728" indent="0">
              <a:buNone/>
            </a:pPr>
            <a:r>
              <a:rPr lang="en-US" sz="2400" dirty="0"/>
              <a:t>This workshop is based on </a:t>
            </a:r>
            <a:r>
              <a:rPr lang="en-US" sz="2400" i="1" dirty="0"/>
              <a:t>Robert’s Rules of Order Newly Revised, </a:t>
            </a:r>
            <a:r>
              <a:rPr lang="en-US" sz="2400" dirty="0"/>
              <a:t>11</a:t>
            </a:r>
            <a:r>
              <a:rPr lang="en-US" sz="2400" baseline="30000" dirty="0"/>
              <a:t>th</a:t>
            </a:r>
            <a:r>
              <a:rPr lang="en-US" sz="2400" dirty="0"/>
              <a:t> edition.  If your organization uses another parliamentary authority, that other authority may have different rules and requirements.</a:t>
            </a:r>
          </a:p>
        </p:txBody>
      </p:sp>
      <p:sp>
        <p:nvSpPr>
          <p:cNvPr id="3" name="Title 2"/>
          <p:cNvSpPr>
            <a:spLocks noGrp="1"/>
          </p:cNvSpPr>
          <p:nvPr>
            <p:ph type="title"/>
          </p:nvPr>
        </p:nvSpPr>
        <p:spPr/>
        <p:txBody>
          <a:bodyPr/>
          <a:lstStyle/>
          <a:p>
            <a:pPr algn="ctr"/>
            <a:r>
              <a:rPr lang="en-US" dirty="0"/>
              <a:t>Introduction</a:t>
            </a:r>
          </a:p>
        </p:txBody>
      </p:sp>
    </p:spTree>
    <p:extLst>
      <p:ext uri="{BB962C8B-B14F-4D97-AF65-F5344CB8AC3E}">
        <p14:creationId xmlns:p14="http://schemas.microsoft.com/office/powerpoint/2010/main" val="1048610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Robert's Rules of Order is the short title of a book containing </a:t>
            </a:r>
            <a:r>
              <a:rPr lang="en-US" u="sng" dirty="0"/>
              <a:t>rules of order </a:t>
            </a:r>
            <a:r>
              <a:rPr lang="en-US" dirty="0"/>
              <a:t>intended to be adopted as a </a:t>
            </a:r>
            <a:r>
              <a:rPr lang="en-US" u="sng" dirty="0"/>
              <a:t>parliamentary authority </a:t>
            </a:r>
            <a:r>
              <a:rPr lang="en-US" dirty="0"/>
              <a:t>for use by a deliberative assembly written by Brig. Gen. Henry Martyn Robert.</a:t>
            </a:r>
            <a:br>
              <a:rPr lang="en-US" dirty="0"/>
            </a:br>
            <a:endParaRPr lang="en-US" dirty="0"/>
          </a:p>
          <a:p>
            <a:r>
              <a:rPr lang="en-US" dirty="0"/>
              <a:t>Parliamentary procedure is the </a:t>
            </a:r>
            <a:r>
              <a:rPr lang="en-US" u="sng" dirty="0"/>
              <a:t>body of rules</a:t>
            </a:r>
            <a:r>
              <a:rPr lang="en-US" dirty="0"/>
              <a:t>, </a:t>
            </a:r>
            <a:r>
              <a:rPr lang="en-US" u="sng" dirty="0"/>
              <a:t>ethics</a:t>
            </a:r>
            <a:r>
              <a:rPr lang="en-US" dirty="0"/>
              <a:t>, and </a:t>
            </a:r>
            <a:r>
              <a:rPr lang="en-US" u="sng" dirty="0"/>
              <a:t>customs</a:t>
            </a:r>
            <a:r>
              <a:rPr lang="en-US" dirty="0"/>
              <a:t> governing meetings and other operations of clubs, organizations, legislative bodies, and other deliberative assemblies.</a:t>
            </a:r>
          </a:p>
        </p:txBody>
      </p:sp>
      <p:sp>
        <p:nvSpPr>
          <p:cNvPr id="3" name="Title 2"/>
          <p:cNvSpPr>
            <a:spLocks noGrp="1"/>
          </p:cNvSpPr>
          <p:nvPr>
            <p:ph type="title"/>
          </p:nvPr>
        </p:nvSpPr>
        <p:spPr/>
        <p:txBody>
          <a:bodyPr>
            <a:normAutofit/>
          </a:bodyPr>
          <a:lstStyle/>
          <a:p>
            <a:r>
              <a:rPr lang="en-US" dirty="0"/>
              <a:t>What are Robert’s Rules of Order?</a:t>
            </a:r>
          </a:p>
        </p:txBody>
      </p:sp>
    </p:spTree>
    <p:extLst>
      <p:ext uri="{BB962C8B-B14F-4D97-AF65-F5344CB8AC3E}">
        <p14:creationId xmlns:p14="http://schemas.microsoft.com/office/powerpoint/2010/main" val="623722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676401"/>
            <a:ext cx="8855034" cy="4525963"/>
          </a:xfrm>
        </p:spPr>
        <p:txBody>
          <a:bodyPr>
            <a:noAutofit/>
          </a:bodyPr>
          <a:lstStyle/>
          <a:p>
            <a:pPr marL="109728" indent="0">
              <a:buNone/>
            </a:pPr>
            <a:r>
              <a:rPr lang="en-US" sz="2400" dirty="0"/>
              <a:t>In presiding, a presiding officer shall be fair and impartial. To be fair and impartial, the presiding officer must respect the following rights:</a:t>
            </a:r>
            <a:br>
              <a:rPr lang="en-US" sz="2400" dirty="0"/>
            </a:br>
            <a:endParaRPr lang="en-US" sz="2400" dirty="0"/>
          </a:p>
          <a:p>
            <a:pPr lvl="2"/>
            <a:r>
              <a:rPr lang="en-US" dirty="0"/>
              <a:t>(1) the majority;</a:t>
            </a:r>
            <a:br>
              <a:rPr lang="en-US" dirty="0"/>
            </a:br>
            <a:endParaRPr lang="en-US" dirty="0"/>
          </a:p>
          <a:p>
            <a:pPr lvl="2"/>
            <a:r>
              <a:rPr lang="en-US" dirty="0"/>
              <a:t>(2) the minority, especially a strong minority (greater than 1/3);</a:t>
            </a:r>
            <a:br>
              <a:rPr lang="en-US" dirty="0"/>
            </a:br>
            <a:endParaRPr lang="en-US" dirty="0"/>
          </a:p>
          <a:p>
            <a:pPr lvl="2"/>
            <a:r>
              <a:rPr lang="en-US" dirty="0"/>
              <a:t>(3) individual members;</a:t>
            </a:r>
            <a:br>
              <a:rPr lang="en-US" dirty="0"/>
            </a:br>
            <a:endParaRPr lang="en-US" dirty="0"/>
          </a:p>
          <a:p>
            <a:pPr lvl="2"/>
            <a:r>
              <a:rPr lang="en-US" dirty="0"/>
              <a:t>(4) absentees; and</a:t>
            </a:r>
            <a:br>
              <a:rPr lang="en-US" dirty="0"/>
            </a:br>
            <a:endParaRPr lang="en-US" dirty="0"/>
          </a:p>
          <a:p>
            <a:pPr lvl="2"/>
            <a:r>
              <a:rPr lang="en-US" dirty="0"/>
              <a:t>(5) all of these (1)–(4).</a:t>
            </a:r>
          </a:p>
        </p:txBody>
      </p:sp>
      <p:sp>
        <p:nvSpPr>
          <p:cNvPr id="3" name="Title 2"/>
          <p:cNvSpPr>
            <a:spLocks noGrp="1"/>
          </p:cNvSpPr>
          <p:nvPr>
            <p:ph type="title"/>
          </p:nvPr>
        </p:nvSpPr>
        <p:spPr/>
        <p:txBody>
          <a:bodyPr/>
          <a:lstStyle/>
          <a:p>
            <a:pPr algn="ctr"/>
            <a:r>
              <a:rPr lang="en-US" dirty="0"/>
              <a:t>Basic Principles</a:t>
            </a:r>
          </a:p>
        </p:txBody>
      </p:sp>
    </p:spTree>
    <p:extLst>
      <p:ext uri="{BB962C8B-B14F-4D97-AF65-F5344CB8AC3E}">
        <p14:creationId xmlns:p14="http://schemas.microsoft.com/office/powerpoint/2010/main" val="80475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676401"/>
            <a:ext cx="8229600" cy="4525963"/>
          </a:xfrm>
        </p:spPr>
        <p:txBody>
          <a:bodyPr>
            <a:noAutofit/>
          </a:bodyPr>
          <a:lstStyle/>
          <a:p>
            <a:pPr marL="109728" indent="0">
              <a:buNone/>
            </a:pPr>
            <a:r>
              <a:rPr lang="en-US" sz="2400" dirty="0"/>
              <a:t>There are 3 types of basic meetings:</a:t>
            </a:r>
            <a:br>
              <a:rPr lang="en-US" sz="2400" dirty="0"/>
            </a:br>
            <a:endParaRPr lang="en-US" sz="2400" dirty="0"/>
          </a:p>
          <a:p>
            <a:pPr lvl="1"/>
            <a:r>
              <a:rPr lang="en-US" sz="2000" dirty="0"/>
              <a:t>(1) for membership organizations, membership meetings usually called conventions or general meetings (such as annual general meetings);</a:t>
            </a:r>
            <a:br>
              <a:rPr lang="en-US" sz="2000" dirty="0"/>
            </a:br>
            <a:endParaRPr lang="en-US" sz="2000" dirty="0"/>
          </a:p>
          <a:p>
            <a:pPr lvl="1"/>
            <a:r>
              <a:rPr lang="en-US" sz="2000" dirty="0"/>
              <a:t>(2) Board of Director meetings; and</a:t>
            </a:r>
            <a:br>
              <a:rPr lang="en-US" sz="2000" dirty="0"/>
            </a:br>
            <a:endParaRPr lang="en-US" sz="2000" dirty="0"/>
          </a:p>
          <a:p>
            <a:pPr lvl="1"/>
            <a:r>
              <a:rPr lang="en-US" sz="2000" dirty="0"/>
              <a:t>(3) Committee meetings. </a:t>
            </a:r>
          </a:p>
        </p:txBody>
      </p:sp>
      <p:sp>
        <p:nvSpPr>
          <p:cNvPr id="3" name="Title 2"/>
          <p:cNvSpPr>
            <a:spLocks noGrp="1"/>
          </p:cNvSpPr>
          <p:nvPr>
            <p:ph type="title"/>
          </p:nvPr>
        </p:nvSpPr>
        <p:spPr/>
        <p:txBody>
          <a:bodyPr/>
          <a:lstStyle/>
          <a:p>
            <a:pPr algn="ctr"/>
            <a:r>
              <a:rPr lang="en-US" dirty="0"/>
              <a:t>Meeting types</a:t>
            </a:r>
          </a:p>
        </p:txBody>
      </p:sp>
    </p:spTree>
    <p:extLst>
      <p:ext uri="{BB962C8B-B14F-4D97-AF65-F5344CB8AC3E}">
        <p14:creationId xmlns:p14="http://schemas.microsoft.com/office/powerpoint/2010/main" val="1746748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91295" y="1676401"/>
            <a:ext cx="9535884" cy="4712524"/>
          </a:xfrm>
        </p:spPr>
        <p:txBody>
          <a:bodyPr>
            <a:noAutofit/>
          </a:bodyPr>
          <a:lstStyle/>
          <a:p>
            <a:pPr marL="109728" indent="0">
              <a:buNone/>
            </a:pPr>
            <a:r>
              <a:rPr lang="en-US" sz="2400" dirty="0"/>
              <a:t>While most of the parliamentary rules apply to all 3 types of meetings, there are some differences. Some of those differences are mentioned below :</a:t>
            </a:r>
          </a:p>
          <a:p>
            <a:pPr lvl="1"/>
            <a:r>
              <a:rPr lang="en-US" sz="2000" dirty="0"/>
              <a:t>For a Board of 12 or fewer members, there are the following differences:</a:t>
            </a:r>
          </a:p>
          <a:p>
            <a:pPr lvl="3"/>
            <a:r>
              <a:rPr lang="en-US" dirty="0"/>
              <a:t>(1) Members may make motions and speak while seated.</a:t>
            </a:r>
          </a:p>
          <a:p>
            <a:pPr lvl="3"/>
            <a:r>
              <a:rPr lang="en-US" dirty="0"/>
              <a:t>(2) </a:t>
            </a:r>
            <a:r>
              <a:rPr lang="en-US" u="sng" dirty="0"/>
              <a:t>Motions need not be seconded.</a:t>
            </a:r>
          </a:p>
          <a:p>
            <a:pPr lvl="3"/>
            <a:r>
              <a:rPr lang="en-US" dirty="0"/>
              <a:t>(3) There is no limit on the number of times a member can speak, and </a:t>
            </a:r>
            <a:br>
              <a:rPr lang="en-US" dirty="0"/>
            </a:br>
            <a:r>
              <a:rPr lang="en-US" dirty="0"/>
              <a:t>      motions to close or limit debate should generally not be recognized.</a:t>
            </a:r>
          </a:p>
          <a:p>
            <a:pPr lvl="3"/>
            <a:r>
              <a:rPr lang="en-US" dirty="0"/>
              <a:t>(4) </a:t>
            </a:r>
            <a:r>
              <a:rPr lang="en-US" u="sng" dirty="0"/>
              <a:t>Informal discussion is permitted when no motion is pending.</a:t>
            </a:r>
          </a:p>
          <a:p>
            <a:pPr lvl="3"/>
            <a:r>
              <a:rPr lang="en-US" dirty="0"/>
              <a:t>(5) </a:t>
            </a:r>
            <a:r>
              <a:rPr lang="en-US" u="sng" dirty="0"/>
              <a:t>A vote can be taken without a motion being introduced if adopted by consent.</a:t>
            </a:r>
          </a:p>
          <a:p>
            <a:pPr lvl="3"/>
            <a:r>
              <a:rPr lang="en-US" dirty="0"/>
              <a:t>(6) The chair is not required to stand when putting a question to a vote.</a:t>
            </a:r>
          </a:p>
          <a:p>
            <a:pPr lvl="3"/>
            <a:r>
              <a:rPr lang="en-US" dirty="0"/>
              <a:t>(7) The chair can speak in discussion without leaving the chair.</a:t>
            </a:r>
          </a:p>
          <a:p>
            <a:pPr lvl="3"/>
            <a:r>
              <a:rPr lang="en-US" dirty="0"/>
              <a:t>(8) </a:t>
            </a:r>
            <a:r>
              <a:rPr lang="en-US" u="sng" dirty="0"/>
              <a:t>Unless custom or rule provides to the contrary, the chair can make motions </a:t>
            </a:r>
            <a:br>
              <a:rPr lang="en-US" u="sng" dirty="0"/>
            </a:br>
            <a:r>
              <a:rPr lang="en-US" dirty="0"/>
              <a:t>      </a:t>
            </a:r>
            <a:r>
              <a:rPr lang="en-US" u="sng" dirty="0"/>
              <a:t>and usually votes on all questions.</a:t>
            </a:r>
          </a:p>
        </p:txBody>
      </p:sp>
      <p:sp>
        <p:nvSpPr>
          <p:cNvPr id="3" name="Title 2"/>
          <p:cNvSpPr>
            <a:spLocks noGrp="1"/>
          </p:cNvSpPr>
          <p:nvPr>
            <p:ph type="title"/>
          </p:nvPr>
        </p:nvSpPr>
        <p:spPr/>
        <p:txBody>
          <a:bodyPr/>
          <a:lstStyle/>
          <a:p>
            <a:pPr algn="ctr"/>
            <a:r>
              <a:rPr lang="en-US" dirty="0"/>
              <a:t>Meeting types, cont.</a:t>
            </a:r>
          </a:p>
        </p:txBody>
      </p:sp>
    </p:spTree>
    <p:extLst>
      <p:ext uri="{BB962C8B-B14F-4D97-AF65-F5344CB8AC3E}">
        <p14:creationId xmlns:p14="http://schemas.microsoft.com/office/powerpoint/2010/main" val="841714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97231" y="1600200"/>
            <a:ext cx="8894618" cy="4525963"/>
          </a:xfrm>
        </p:spPr>
        <p:txBody>
          <a:bodyPr>
            <a:noAutofit/>
          </a:bodyPr>
          <a:lstStyle/>
          <a:p>
            <a:pPr marL="109728" indent="0">
              <a:buNone/>
            </a:pPr>
            <a:r>
              <a:rPr lang="en-US" sz="2400" dirty="0"/>
              <a:t>For committees (unless the committee is very large), the procedural modifications for small boards, discussed previously, apply</a:t>
            </a:r>
          </a:p>
          <a:p>
            <a:pPr lvl="1"/>
            <a:r>
              <a:rPr lang="en-US" sz="2000" dirty="0"/>
              <a:t>Regardless of the size of the committee, the following additional modifications apply:</a:t>
            </a:r>
          </a:p>
          <a:p>
            <a:pPr lvl="3"/>
            <a:r>
              <a:rPr lang="en-US" dirty="0"/>
              <a:t>(1) On motions to reconsider, there is no time limit on making the motion and no limit on the number of times the motion is made; the motion can be made by a member on the prevailing side OR by one who did not vote or was absent; and it requires a two-thirds vote unless all members who voted on the prevailing side are present or have been notified that the motion to reconsider will be made.</a:t>
            </a:r>
          </a:p>
          <a:p>
            <a:pPr lvl="3"/>
            <a:r>
              <a:rPr lang="en-US" dirty="0"/>
              <a:t>(2) </a:t>
            </a:r>
            <a:r>
              <a:rPr lang="en-US" u="sng" dirty="0"/>
              <a:t>The chair has the right to make and debate motions, and is usually the most active participant in the committee’s deliberations.</a:t>
            </a:r>
          </a:p>
          <a:p>
            <a:pPr lvl="3"/>
            <a:r>
              <a:rPr lang="en-US" dirty="0"/>
              <a:t>(3) </a:t>
            </a:r>
            <a:r>
              <a:rPr lang="en-US" u="sng" dirty="0"/>
              <a:t>Motions to close or limit debate are not allowed.</a:t>
            </a:r>
          </a:p>
        </p:txBody>
      </p:sp>
      <p:sp>
        <p:nvSpPr>
          <p:cNvPr id="3" name="Title 2"/>
          <p:cNvSpPr>
            <a:spLocks noGrp="1"/>
          </p:cNvSpPr>
          <p:nvPr>
            <p:ph type="title"/>
          </p:nvPr>
        </p:nvSpPr>
        <p:spPr/>
        <p:txBody>
          <a:bodyPr/>
          <a:lstStyle/>
          <a:p>
            <a:pPr algn="ctr"/>
            <a:r>
              <a:rPr lang="en-US" dirty="0"/>
              <a:t>Meeting types, cont.</a:t>
            </a:r>
          </a:p>
        </p:txBody>
      </p:sp>
    </p:spTree>
    <p:extLst>
      <p:ext uri="{BB962C8B-B14F-4D97-AF65-F5344CB8AC3E}">
        <p14:creationId xmlns:p14="http://schemas.microsoft.com/office/powerpoint/2010/main" val="2509640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48</TotalTime>
  <Words>1624</Words>
  <Application>Microsoft Office PowerPoint</Application>
  <PresentationFormat>Widescreen</PresentationFormat>
  <Paragraphs>174</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Capitol Area Youth Soccer Association</vt:lpstr>
      <vt:lpstr>Organization Governance</vt:lpstr>
      <vt:lpstr>Primary Steps/Sequence for a Board Meeting</vt:lpstr>
      <vt:lpstr>Introduction</vt:lpstr>
      <vt:lpstr>What are Robert’s Rules of Order?</vt:lpstr>
      <vt:lpstr>Basic Principles</vt:lpstr>
      <vt:lpstr>Meeting types</vt:lpstr>
      <vt:lpstr>Meeting types, cont.</vt:lpstr>
      <vt:lpstr>Meeting types, cont.</vt:lpstr>
      <vt:lpstr>Expediting Business</vt:lpstr>
      <vt:lpstr>Motions</vt:lpstr>
      <vt:lpstr>Motions</vt:lpstr>
      <vt:lpstr>Motions</vt:lpstr>
      <vt:lpstr>MOTIONS</vt:lpstr>
      <vt:lpstr>MOTIONS</vt:lpstr>
      <vt:lpstr>MOTIONS</vt:lpstr>
      <vt:lpstr>MOTIONS</vt:lpstr>
      <vt:lpstr>Voting</vt:lpstr>
      <vt:lpstr>Voting</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Buckler</dc:creator>
  <cp:lastModifiedBy>John Buckler</cp:lastModifiedBy>
  <cp:revision>10</cp:revision>
  <dcterms:created xsi:type="dcterms:W3CDTF">2019-01-27T22:25:31Z</dcterms:created>
  <dcterms:modified xsi:type="dcterms:W3CDTF">2019-02-03T01:13:22Z</dcterms:modified>
</cp:coreProperties>
</file>